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58" r:id="rId3"/>
    <p:sldId id="259" r:id="rId4"/>
    <p:sldId id="260" r:id="rId5"/>
    <p:sldId id="261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9" r:id="rId18"/>
    <p:sldId id="257" r:id="rId19"/>
    <p:sldId id="275" r:id="rId20"/>
    <p:sldId id="276" r:id="rId21"/>
    <p:sldId id="277" r:id="rId22"/>
    <p:sldId id="278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3D1188-0432-49BA-AE29-B00C17928BA7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857B96-BA9F-4305-A511-02287175E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88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57B96-BA9F-4305-A511-02287175E7A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683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C074A-FA18-4BBB-A541-3DAE1414738E}" type="datetimeFigureOut">
              <a:rPr lang="en-US" smtClean="0"/>
              <a:pPr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17D05-C748-4624-B9FB-07EF6846ED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C074A-FA18-4BBB-A541-3DAE1414738E}" type="datetimeFigureOut">
              <a:rPr lang="en-US" smtClean="0"/>
              <a:pPr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17D05-C748-4624-B9FB-07EF6846ED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C074A-FA18-4BBB-A541-3DAE1414738E}" type="datetimeFigureOut">
              <a:rPr lang="en-US" smtClean="0"/>
              <a:pPr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17D05-C748-4624-B9FB-07EF6846ED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C074A-FA18-4BBB-A541-3DAE1414738E}" type="datetimeFigureOut">
              <a:rPr lang="en-US" smtClean="0"/>
              <a:pPr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17D05-C748-4624-B9FB-07EF6846ED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C074A-FA18-4BBB-A541-3DAE1414738E}" type="datetimeFigureOut">
              <a:rPr lang="en-US" smtClean="0"/>
              <a:pPr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17D05-C748-4624-B9FB-07EF6846ED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C074A-FA18-4BBB-A541-3DAE1414738E}" type="datetimeFigureOut">
              <a:rPr lang="en-US" smtClean="0"/>
              <a:pPr/>
              <a:t>5/21/2021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17D05-C748-4624-B9FB-07EF6846ED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C074A-FA18-4BBB-A541-3DAE1414738E}" type="datetimeFigureOut">
              <a:rPr lang="en-US" smtClean="0"/>
              <a:pPr/>
              <a:t>5/21/2021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17D05-C748-4624-B9FB-07EF6846ED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C074A-FA18-4BBB-A541-3DAE1414738E}" type="datetimeFigureOut">
              <a:rPr lang="en-US" smtClean="0"/>
              <a:pPr/>
              <a:t>5/21/2021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17D05-C748-4624-B9FB-07EF6846ED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C074A-FA18-4BBB-A541-3DAE1414738E}" type="datetimeFigureOut">
              <a:rPr lang="en-US" smtClean="0"/>
              <a:pPr/>
              <a:t>5/21/2021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17D05-C748-4624-B9FB-07EF6846ED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C074A-FA18-4BBB-A541-3DAE1414738E}" type="datetimeFigureOut">
              <a:rPr lang="en-US" smtClean="0"/>
              <a:pPr/>
              <a:t>5/21/2021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17D05-C748-4624-B9FB-07EF6846ED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C074A-FA18-4BBB-A541-3DAE1414738E}" type="datetimeFigureOut">
              <a:rPr lang="en-US" smtClean="0"/>
              <a:pPr/>
              <a:t>5/21/2021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17D05-C748-4624-B9FB-07EF6846ED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9C074A-FA18-4BBB-A541-3DAE1414738E}" type="datetimeFigureOut">
              <a:rPr lang="en-US" smtClean="0"/>
              <a:pPr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117D05-C748-4624-B9FB-07EF6846ED6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772400" cy="1470025"/>
          </a:xfrm>
        </p:spPr>
        <p:txBody>
          <a:bodyPr>
            <a:prstTxWarp prst="textArchUp">
              <a:avLst/>
            </a:prstTxWarp>
            <a:normAutofit/>
          </a:bodyPr>
          <a:lstStyle/>
          <a:p>
            <a:r>
              <a:rPr lang="sr-Cyrl-RS" dirty="0" smtClean="0"/>
              <a:t>Мој дигитални хербаријум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590800"/>
            <a:ext cx="6400800" cy="1752600"/>
          </a:xfrm>
        </p:spPr>
        <p:txBody>
          <a:bodyPr>
            <a:prstTxWarp prst="textArchUp">
              <a:avLst/>
            </a:prstTxWarp>
          </a:bodyPr>
          <a:lstStyle/>
          <a:p>
            <a:r>
              <a:rPr lang="sr-Cyrl-RS" dirty="0"/>
              <a:t>б</a:t>
            </a:r>
            <a:r>
              <a:rPr lang="sr-Cyrl-RS" dirty="0" smtClean="0"/>
              <a:t>иљке из мог окружења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121314" y="3244334"/>
            <a:ext cx="348480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RS" dirty="0" smtClean="0"/>
              <a:t>Аутор: Љубица Стојановић </a:t>
            </a:r>
          </a:p>
          <a:p>
            <a:r>
              <a:rPr lang="sr-Cyrl-RS" dirty="0" smtClean="0"/>
              <a:t>Ментор: Тамара Поповић</a:t>
            </a:r>
          </a:p>
          <a:p>
            <a:r>
              <a:rPr lang="sr-Cyrl-RS" dirty="0" smtClean="0"/>
              <a:t>ОШ ,,Љупче </a:t>
            </a:r>
            <a:r>
              <a:rPr lang="sr-Cyrl-RS" smtClean="0"/>
              <a:t>Николић“-Алексинац</a:t>
            </a:r>
            <a:endParaRPr lang="sr-Cyrl-R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Лала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524000"/>
            <a:ext cx="4724400" cy="5105400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itchFamily="2" charset="2"/>
              <a:buChar char="v"/>
            </a:pPr>
            <a:r>
              <a:rPr lang="sr-Cyrl-RS" dirty="0" smtClean="0"/>
              <a:t>Лала или тулипан постоји у разним бојама: </a:t>
            </a:r>
            <a:r>
              <a:rPr lang="sr-Cyrl-RS" dirty="0" smtClean="0"/>
              <a:t>црвена, жута, љубичаста, ружичаста...</a:t>
            </a:r>
            <a:endParaRPr lang="sr-Cyrl-RS" dirty="0" smtClean="0"/>
          </a:p>
          <a:p>
            <a:pPr>
              <a:buFont typeface="Wingdings" pitchFamily="2" charset="2"/>
              <a:buChar char="v"/>
            </a:pPr>
            <a:r>
              <a:rPr lang="sr-Cyrl-RS" dirty="0" smtClean="0"/>
              <a:t>Лала настањује Јужну Европу, Азију и Северну Африку.</a:t>
            </a:r>
          </a:p>
          <a:p>
            <a:pPr>
              <a:buFont typeface="Wingdings" pitchFamily="2" charset="2"/>
              <a:buChar char="v"/>
            </a:pPr>
            <a:r>
              <a:rPr lang="sr-Cyrl-RS" dirty="0" smtClean="0"/>
              <a:t>Стабло лале је представљено луковицом, цветна дршка је чврста са зелено-сивкастим листовима, а свака цветна дршка носи по један цвет.</a:t>
            </a:r>
          </a:p>
          <a:p>
            <a:pPr>
              <a:buFont typeface="Wingdings" pitchFamily="2" charset="2"/>
              <a:buChar char="v"/>
            </a:pPr>
            <a:r>
              <a:rPr lang="sr-Cyrl-RS" dirty="0" smtClean="0"/>
              <a:t>Према периоду цветања лале можемо подлити на: рано цветајуће, средње рано цветајуће, касно цветајуће и  ботаничке. 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1828800"/>
            <a:ext cx="1943533" cy="2819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5867400" y="5410200"/>
            <a:ext cx="2971800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На слици видимо лалу или  тулипан у жутој боји</a:t>
            </a:r>
            <a:endParaRPr lang="en-US" dirty="0"/>
          </a:p>
        </p:txBody>
      </p:sp>
      <p:cxnSp>
        <p:nvCxnSpPr>
          <p:cNvPr id="7" name="Curved Connector 6"/>
          <p:cNvCxnSpPr/>
          <p:nvPr/>
        </p:nvCxnSpPr>
        <p:spPr>
          <a:xfrm rot="5400000" flipH="1" flipV="1">
            <a:off x="6896100" y="4838700"/>
            <a:ext cx="609600" cy="381000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Ђурђевак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71600"/>
            <a:ext cx="5410200" cy="5486400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itchFamily="2" charset="2"/>
              <a:buChar char="v"/>
            </a:pPr>
            <a:r>
              <a:rPr lang="sr-Cyrl-RS" dirty="0" smtClean="0"/>
              <a:t>Ђурђевак је биљка са звонастим, белим и мирисним цветовима.</a:t>
            </a:r>
          </a:p>
          <a:p>
            <a:pPr>
              <a:buFont typeface="Wingdings" pitchFamily="2" charset="2"/>
              <a:buChar char="v"/>
            </a:pPr>
            <a:r>
              <a:rPr lang="sr-Cyrl-RS" dirty="0" smtClean="0"/>
              <a:t>Ђурђевак цвета у мају и поседује тамнозелене листове који обавијају цветну дршку све до јесени.</a:t>
            </a:r>
          </a:p>
          <a:p>
            <a:pPr>
              <a:buFont typeface="Wingdings" pitchFamily="2" charset="2"/>
              <a:buChar char="v"/>
            </a:pPr>
            <a:r>
              <a:rPr lang="sr-Cyrl-RS" dirty="0" smtClean="0"/>
              <a:t>Ђурђевак има лековито дејство. Користи се за лечење срчаних болести, регулише рад срца, јача га и повољно делује на крвне судове.</a:t>
            </a:r>
          </a:p>
          <a:p>
            <a:pPr>
              <a:buFont typeface="Wingdings" pitchFamily="2" charset="2"/>
              <a:buChar char="v"/>
            </a:pPr>
            <a:r>
              <a:rPr lang="sr-Cyrl-RS" dirty="0" smtClean="0"/>
              <a:t>Иако има лековито дејство, ђурђевак у изради народних лекова може бити отрован. Симптоми тровања су: снажно знојење, несвестица, јака главобоља, дијареја...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1143000"/>
            <a:ext cx="2590800" cy="34545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6172200" y="5486400"/>
            <a:ext cx="2438400" cy="12003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На слици је приказан ђурђевак познат као и ђурђица, шмарница или ђурђевац</a:t>
            </a:r>
            <a:endParaRPr lang="en-US" dirty="0"/>
          </a:p>
        </p:txBody>
      </p:sp>
      <p:cxnSp>
        <p:nvCxnSpPr>
          <p:cNvPr id="7" name="Curved Connector 6"/>
          <p:cNvCxnSpPr/>
          <p:nvPr/>
        </p:nvCxnSpPr>
        <p:spPr>
          <a:xfrm rot="5400000" flipH="1" flipV="1">
            <a:off x="6934200" y="4800600"/>
            <a:ext cx="685800" cy="381000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Маслачак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95400"/>
            <a:ext cx="5715000" cy="5562600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itchFamily="2" charset="2"/>
              <a:buChar char="v"/>
            </a:pPr>
            <a:r>
              <a:rPr lang="sr-Cyrl-RS" dirty="0" smtClean="0"/>
              <a:t>Маслачак је биљна врста из истоименог рода. Ову биљку називају и попина погачица, жутиница, радич, жухо зеље, жућаник...</a:t>
            </a:r>
          </a:p>
          <a:p>
            <a:pPr>
              <a:buFont typeface="Wingdings" pitchFamily="2" charset="2"/>
              <a:buChar char="v"/>
            </a:pPr>
            <a:r>
              <a:rPr lang="sr-Cyrl-RS" dirty="0" smtClean="0"/>
              <a:t>Маслачак расте у деловима умерене климе поред путева, на обалама и травњацима.</a:t>
            </a:r>
          </a:p>
          <a:p>
            <a:pPr>
              <a:buFont typeface="Wingdings" pitchFamily="2" charset="2"/>
              <a:buChar char="v"/>
            </a:pPr>
            <a:r>
              <a:rPr lang="sr-Cyrl-RS" dirty="0" smtClean="0"/>
              <a:t>Корен </a:t>
            </a:r>
            <a:r>
              <a:rPr lang="sr-Cyrl-RS" dirty="0" smtClean="0"/>
              <a:t>маслачка </a:t>
            </a:r>
            <a:r>
              <a:rPr lang="sr-Cyrl-RS" dirty="0" smtClean="0"/>
              <a:t>је осовински, стабло усправно без листова, цвет је јарко жуте боје. Цела биљка је богата млечним соком.</a:t>
            </a:r>
          </a:p>
          <a:p>
            <a:pPr>
              <a:buFont typeface="Wingdings" pitchFamily="2" charset="2"/>
              <a:buChar char="v"/>
            </a:pPr>
            <a:r>
              <a:rPr lang="sr-Cyrl-RS" dirty="0" smtClean="0"/>
              <a:t>Маслачак није познат само као лековита биљка, већ и као хранљива. Богата је витаминима Ц и А, као и органским киселинама и минералима.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9400" y="990600"/>
            <a:ext cx="2133600" cy="2057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0400" y="3124200"/>
            <a:ext cx="1676400" cy="19304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5715000" y="6019800"/>
            <a:ext cx="3048000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На сликама су приказани семе и цвет маслачка</a:t>
            </a:r>
            <a:endParaRPr lang="en-US" dirty="0"/>
          </a:p>
        </p:txBody>
      </p:sp>
      <p:cxnSp>
        <p:nvCxnSpPr>
          <p:cNvPr id="8" name="Curved Connector 7"/>
          <p:cNvCxnSpPr/>
          <p:nvPr/>
        </p:nvCxnSpPr>
        <p:spPr>
          <a:xfrm rot="5400000" flipH="1" flipV="1">
            <a:off x="6934200" y="5257800"/>
            <a:ext cx="762000" cy="457200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Рузмарин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4953000" cy="5181600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itchFamily="2" charset="2"/>
              <a:buChar char="v"/>
            </a:pPr>
            <a:r>
              <a:rPr lang="sr-Cyrl-RS" dirty="0" smtClean="0"/>
              <a:t>Рузмарин је вишегодишња биљка из породице уснатица.</a:t>
            </a:r>
          </a:p>
          <a:p>
            <a:pPr>
              <a:buFont typeface="Wingdings" pitchFamily="2" charset="2"/>
              <a:buChar char="v"/>
            </a:pPr>
            <a:r>
              <a:rPr lang="sr-Cyrl-RS" dirty="0" smtClean="0"/>
              <a:t>Рузмарин поседује ситне свтлоплаве цветове и мирисне, зимзелене листове.</a:t>
            </a:r>
          </a:p>
          <a:p>
            <a:pPr>
              <a:buFont typeface="Wingdings" pitchFamily="2" charset="2"/>
              <a:buChar char="v"/>
            </a:pPr>
            <a:r>
              <a:rPr lang="sr-Cyrl-RS" dirty="0" smtClean="0"/>
              <a:t>Рузмарин је биљка јужних крајева. Можемо је пронаћи на читавом подручју Медитерана, од Португала до Мале Азије и Црног мора.</a:t>
            </a:r>
          </a:p>
          <a:p>
            <a:pPr>
              <a:buFont typeface="Wingdings" pitchFamily="2" charset="2"/>
              <a:buChar char="v"/>
            </a:pPr>
            <a:r>
              <a:rPr lang="sr-Cyrl-RS" dirty="0" smtClean="0"/>
              <a:t>Рузмарин је лековита биљка. А користи се и у кулинарству. Одличан је као зачин за динстано поврће, месо, супе и све врсте сирева и </a:t>
            </a:r>
            <a:r>
              <a:rPr lang="sr-Cyrl-RS" dirty="0" smtClean="0"/>
              <a:t>печења.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1219200"/>
            <a:ext cx="2343069" cy="3124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6172200" y="5410200"/>
            <a:ext cx="2209800" cy="9233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На слици је приказан рузмарин из моје баште</a:t>
            </a:r>
            <a:endParaRPr lang="en-US" dirty="0"/>
          </a:p>
        </p:txBody>
      </p:sp>
      <p:cxnSp>
        <p:nvCxnSpPr>
          <p:cNvPr id="7" name="Curved Connector 6"/>
          <p:cNvCxnSpPr/>
          <p:nvPr/>
        </p:nvCxnSpPr>
        <p:spPr>
          <a:xfrm rot="5400000" flipH="1" flipV="1">
            <a:off x="6781800" y="4648200"/>
            <a:ext cx="914400" cy="457200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smtClean="0"/>
              <a:t>Здравац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524000"/>
            <a:ext cx="4876800" cy="4876800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itchFamily="2" charset="2"/>
              <a:buChar char="v"/>
            </a:pPr>
            <a:r>
              <a:rPr lang="sr-Cyrl-RS" dirty="0" smtClean="0"/>
              <a:t>Здравац је зељаста, вишегодишња биљка из породице здраваца.</a:t>
            </a:r>
          </a:p>
          <a:p>
            <a:pPr>
              <a:buFont typeface="Wingdings" pitchFamily="2" charset="2"/>
              <a:buChar char="v"/>
            </a:pPr>
            <a:r>
              <a:rPr lang="sr-Cyrl-RS" dirty="0" smtClean="0"/>
              <a:t>Највише га има на </a:t>
            </a:r>
            <a:r>
              <a:rPr lang="sr-Cyrl-RS" dirty="0" smtClean="0"/>
              <a:t>југоисточним </a:t>
            </a:r>
            <a:r>
              <a:rPr lang="sr-Cyrl-RS" dirty="0" smtClean="0"/>
              <a:t>Алпима и на Балкану.</a:t>
            </a:r>
          </a:p>
          <a:p>
            <a:pPr>
              <a:buFont typeface="Wingdings" pitchFamily="2" charset="2"/>
              <a:buChar char="v"/>
            </a:pPr>
            <a:r>
              <a:rPr lang="sr-Cyrl-RS" dirty="0" smtClean="0"/>
              <a:t>Здравац поседује  усправна стабла, листове који се налазе на дугачким дршкама и јасно уочљиве цветове.</a:t>
            </a:r>
          </a:p>
          <a:p>
            <a:pPr>
              <a:buFont typeface="Wingdings" pitchFamily="2" charset="2"/>
              <a:buChar char="v"/>
            </a:pPr>
            <a:r>
              <a:rPr lang="sr-Cyrl-RS" dirty="0" smtClean="0"/>
              <a:t>Здравац се користи у народној медицини за смирење упале коже, а помаже и код несанице.  </a:t>
            </a:r>
          </a:p>
          <a:p>
            <a:pPr>
              <a:buFont typeface="Wingdings" pitchFamily="2" charset="2"/>
              <a:buChar char="v"/>
            </a:pP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0" y="1447800"/>
            <a:ext cx="2133600" cy="28448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Rectangle 6"/>
          <p:cNvSpPr/>
          <p:nvPr/>
        </p:nvSpPr>
        <p:spPr>
          <a:xfrm>
            <a:off x="5791200" y="5562600"/>
            <a:ext cx="2617189" cy="9233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На слици видимо здравац из мог дворишта</a:t>
            </a:r>
            <a:endParaRPr lang="en-US" dirty="0"/>
          </a:p>
        </p:txBody>
      </p:sp>
      <p:cxnSp>
        <p:nvCxnSpPr>
          <p:cNvPr id="9" name="Curved Connector 8"/>
          <p:cNvCxnSpPr/>
          <p:nvPr/>
        </p:nvCxnSpPr>
        <p:spPr>
          <a:xfrm rot="5400000" flipH="1" flipV="1">
            <a:off x="6896100" y="4610100"/>
            <a:ext cx="914400" cy="685800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Чуваркућа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4953000" cy="5105400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itchFamily="2" charset="2"/>
              <a:buChar char="v"/>
            </a:pPr>
            <a:r>
              <a:rPr lang="sr-Cyrl-RS" dirty="0" smtClean="0"/>
              <a:t>Чуваркућа је вишегодишња зељаста биљка. А њен назив потиче од речи </a:t>
            </a:r>
            <a:r>
              <a:rPr lang="sr-Latn-RS" dirty="0" smtClean="0"/>
              <a:t>semper vivere</a:t>
            </a:r>
            <a:r>
              <a:rPr lang="sr-Cyrl-RS" dirty="0" smtClean="0"/>
              <a:t>-стално жива и</a:t>
            </a:r>
            <a:r>
              <a:rPr lang="sr-Latn-RS" dirty="0" smtClean="0"/>
              <a:t> tectorum</a:t>
            </a:r>
            <a:r>
              <a:rPr lang="sr-Cyrl-RS" dirty="0" smtClean="0"/>
              <a:t>-кров.</a:t>
            </a:r>
          </a:p>
          <a:p>
            <a:pPr>
              <a:buFont typeface="Wingdings" pitchFamily="2" charset="2"/>
              <a:buChar char="v"/>
            </a:pPr>
            <a:r>
              <a:rPr lang="sr-Cyrl-RS" dirty="0" smtClean="0"/>
              <a:t>Чуваркућа цвета од јула до августа и припада сукулентама.</a:t>
            </a:r>
          </a:p>
          <a:p>
            <a:pPr>
              <a:buFont typeface="Wingdings" pitchFamily="2" charset="2"/>
              <a:buChar char="v"/>
            </a:pPr>
            <a:r>
              <a:rPr lang="sr-Cyrl-RS" dirty="0" smtClean="0"/>
              <a:t>Чуваркућа поседује розетасте, црепасте и при врху црвене листове, а на врху стабљике су цветови.</a:t>
            </a:r>
          </a:p>
          <a:p>
            <a:pPr>
              <a:buFont typeface="Wingdings" pitchFamily="2" charset="2"/>
              <a:buChar char="v"/>
            </a:pPr>
            <a:r>
              <a:rPr lang="sr-Cyrl-RS" dirty="0" smtClean="0"/>
              <a:t>Чуваркућа има лековита својства. У медиции се користи против опекотина, чирева и херпеса. 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1981200"/>
            <a:ext cx="2133600" cy="28448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5181600" y="5638800"/>
            <a:ext cx="3429000" cy="9233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На слици је приказан један од бројних чуваркућа које поседујем у башти</a:t>
            </a:r>
            <a:endParaRPr lang="en-US" dirty="0"/>
          </a:p>
        </p:txBody>
      </p:sp>
      <p:cxnSp>
        <p:nvCxnSpPr>
          <p:cNvPr id="7" name="Curved Connector 6"/>
          <p:cNvCxnSpPr/>
          <p:nvPr/>
        </p:nvCxnSpPr>
        <p:spPr>
          <a:xfrm rot="5400000" flipH="1" flipV="1">
            <a:off x="6705600" y="4876800"/>
            <a:ext cx="685800" cy="685800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Детелина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257800" cy="4953000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itchFamily="2" charset="2"/>
              <a:buChar char="v"/>
            </a:pPr>
            <a:r>
              <a:rPr lang="sr-Cyrl-RS" dirty="0" smtClean="0"/>
              <a:t>Детелина је зељаста биљка. Постоји око 300 врста детелина.</a:t>
            </a:r>
          </a:p>
          <a:p>
            <a:pPr>
              <a:buFont typeface="Wingdings" pitchFamily="2" charset="2"/>
              <a:buChar char="v"/>
            </a:pPr>
            <a:r>
              <a:rPr lang="sr-Cyrl-RS" dirty="0" smtClean="0"/>
              <a:t>Детелина поседује сложени листи од 3-4 лиске. У народу постоји веровање да детелиа са 4 листа доноси срећу.</a:t>
            </a:r>
          </a:p>
          <a:p>
            <a:pPr>
              <a:buFont typeface="Wingdings" pitchFamily="2" charset="2"/>
              <a:buChar char="v"/>
            </a:pPr>
            <a:r>
              <a:rPr lang="sr-Cyrl-RS" dirty="0" smtClean="0"/>
              <a:t>Код детелине можемо видети мале цветове жуте, црвене, ружичасте и беле боје.</a:t>
            </a:r>
          </a:p>
          <a:p>
            <a:pPr>
              <a:buFont typeface="Wingdings" pitchFamily="2" charset="2"/>
              <a:buChar char="v"/>
            </a:pPr>
            <a:r>
              <a:rPr lang="sr-Cyrl-RS" dirty="0" smtClean="0"/>
              <a:t>Код нас можемо срести црвену детелину, белу детелину, шведску детелину, панонску детелину, пољску детелину, љубичасту детелину и белу брдску детелину. </a:t>
            </a: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1676400"/>
            <a:ext cx="2171700" cy="2819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6248400" y="5562600"/>
            <a:ext cx="2248237" cy="9233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На слици је приказана детелина без цвета</a:t>
            </a:r>
            <a:endParaRPr lang="en-US" dirty="0"/>
          </a:p>
        </p:txBody>
      </p:sp>
      <p:cxnSp>
        <p:nvCxnSpPr>
          <p:cNvPr id="7" name="Curved Connector 6"/>
          <p:cNvCxnSpPr/>
          <p:nvPr/>
        </p:nvCxnSpPr>
        <p:spPr>
          <a:xfrm rot="5400000" flipH="1" flipV="1">
            <a:off x="7048500" y="4838700"/>
            <a:ext cx="762000" cy="381000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Сунцељубива млечика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4876800" cy="4724400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itchFamily="2" charset="2"/>
              <a:buChar char="v"/>
            </a:pPr>
            <a:r>
              <a:rPr lang="sr-Cyrl-RS" dirty="0" smtClean="0"/>
              <a:t>Сунцељубива млечика је једногодишња зељаста биљка.</a:t>
            </a:r>
          </a:p>
          <a:p>
            <a:pPr>
              <a:buFont typeface="Wingdings" pitchFamily="2" charset="2"/>
              <a:buChar char="v"/>
            </a:pPr>
            <a:r>
              <a:rPr lang="sr-Cyrl-RS" dirty="0" smtClean="0"/>
              <a:t>Настањујње Србију, Црну Гору, Словенију, Хрватску, Македонију и Босну и Херцеговину.</a:t>
            </a:r>
          </a:p>
          <a:p>
            <a:pPr>
              <a:buFont typeface="Wingdings" pitchFamily="2" charset="2"/>
              <a:buChar char="v"/>
            </a:pPr>
            <a:r>
              <a:rPr lang="sr-Cyrl-RS" dirty="0" smtClean="0"/>
              <a:t>Сунцељубива млечика поседује вретенаст корен, појединачне стабљике, наизменичне листове, а цваст је такође појединачна.</a:t>
            </a:r>
          </a:p>
          <a:p>
            <a:pPr>
              <a:buFont typeface="Wingdings" pitchFamily="2" charset="2"/>
              <a:buChar char="v"/>
            </a:pPr>
            <a:r>
              <a:rPr lang="sr-Cyrl-RS" dirty="0" smtClean="0"/>
              <a:t>Сунцељубива млечика је плодоносна биљка и цвета од априла до новембра.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2133600"/>
            <a:ext cx="2438485" cy="1828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6019800" y="5181600"/>
            <a:ext cx="2286000" cy="14773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На слици је приказана сунцељубива млечика, једна од 2160 врста млечика</a:t>
            </a:r>
            <a:endParaRPr lang="en-US" dirty="0"/>
          </a:p>
        </p:txBody>
      </p:sp>
      <p:cxnSp>
        <p:nvCxnSpPr>
          <p:cNvPr id="7" name="Curved Connector 6"/>
          <p:cNvCxnSpPr/>
          <p:nvPr/>
        </p:nvCxnSpPr>
        <p:spPr>
          <a:xfrm rot="5400000" flipH="1" flipV="1">
            <a:off x="6819900" y="4305300"/>
            <a:ext cx="990600" cy="609600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Јагода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4419600" cy="5334000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itchFamily="2" charset="2"/>
              <a:buChar char="v"/>
            </a:pPr>
            <a:r>
              <a:rPr lang="sr-Cyrl-RS" dirty="0" smtClean="0"/>
              <a:t>Јагода је зељаста биљка из породице ружа.</a:t>
            </a:r>
          </a:p>
          <a:p>
            <a:pPr>
              <a:buFont typeface="Wingdings" pitchFamily="2" charset="2"/>
              <a:buChar char="v"/>
            </a:pPr>
            <a:r>
              <a:rPr lang="sr-Cyrl-RS" dirty="0" smtClean="0"/>
              <a:t>Постоји десетак врста јагода, од којих су све распрострањене у сверном умереном појасу.</a:t>
            </a:r>
          </a:p>
          <a:p>
            <a:pPr>
              <a:buFont typeface="Wingdings" pitchFamily="2" charset="2"/>
              <a:buChar char="v"/>
            </a:pPr>
            <a:r>
              <a:rPr lang="sr-Cyrl-RS" dirty="0" smtClean="0"/>
              <a:t>Листови јагода су сложени, са до 3 лиске. Цветови имају беле круничне листиће. И на крају долазимо до црвеног плода.</a:t>
            </a:r>
          </a:p>
          <a:p>
            <a:pPr>
              <a:buFont typeface="Wingdings" pitchFamily="2" charset="2"/>
              <a:buChar char="v"/>
            </a:pPr>
            <a:r>
              <a:rPr lang="sr-Cyrl-RS" dirty="0" smtClean="0"/>
              <a:t>Јагода је јестива биљка. Користи се за разне врсте колача, сладоледа и пита, а и сама по себи је слатког и интезивног укуса.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1143000"/>
            <a:ext cx="3352800" cy="39215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5486400" y="6019800"/>
            <a:ext cx="3352800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На слици видимо стабло, лишће, као и цвет и плод јагоде</a:t>
            </a:r>
            <a:endParaRPr lang="en-US" dirty="0"/>
          </a:p>
        </p:txBody>
      </p:sp>
      <p:cxnSp>
        <p:nvCxnSpPr>
          <p:cNvPr id="7" name="Curved Connector 6"/>
          <p:cNvCxnSpPr/>
          <p:nvPr/>
        </p:nvCxnSpPr>
        <p:spPr>
          <a:xfrm rot="5400000" flipH="1" flipV="1">
            <a:off x="6362700" y="5219700"/>
            <a:ext cx="685800" cy="609600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Краставац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5410200" cy="4602163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itchFamily="2" charset="2"/>
              <a:buChar char="v"/>
            </a:pPr>
            <a:r>
              <a:rPr lang="sr-Cyrl-RS" dirty="0" smtClean="0"/>
              <a:t>Краставац је зељаста биљка из породице бундева.</a:t>
            </a:r>
          </a:p>
          <a:p>
            <a:pPr>
              <a:buFont typeface="Wingdings" pitchFamily="2" charset="2"/>
              <a:buChar char="v"/>
            </a:pPr>
            <a:r>
              <a:rPr lang="sr-Cyrl-RS" dirty="0" smtClean="0"/>
              <a:t>Краставац је пореклом из Индије, а касније су почели да га гаје Стари Египћани, Грци и Римљани.</a:t>
            </a:r>
          </a:p>
          <a:p>
            <a:pPr>
              <a:buFont typeface="Wingdings" pitchFamily="2" charset="2"/>
              <a:buChar char="v"/>
            </a:pPr>
            <a:r>
              <a:rPr lang="sr-Cyrl-RS" dirty="0" smtClean="0"/>
              <a:t>Корен краставца је осовински, стабло полегљиво, листови прости, цвет жуте боје, а плод је велика бобица.</a:t>
            </a:r>
          </a:p>
          <a:p>
            <a:pPr>
              <a:buFont typeface="Wingdings" pitchFamily="2" charset="2"/>
              <a:buChar char="v"/>
            </a:pPr>
            <a:r>
              <a:rPr lang="sr-Cyrl-RS" dirty="0" smtClean="0"/>
              <a:t>Краставац се користи у исхрани људи. А има и лековита дејства. Помаже код камена у бубрегу и бешици, снижава крвни притисак и регулише рад црева. </a:t>
            </a:r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4600" y="1295400"/>
            <a:ext cx="2400217" cy="3200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5715000" y="5943600"/>
            <a:ext cx="3124200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На слици видимо стабло, листове и плод краставца</a:t>
            </a:r>
            <a:endParaRPr lang="en-US" dirty="0"/>
          </a:p>
        </p:txBody>
      </p:sp>
      <p:cxnSp>
        <p:nvCxnSpPr>
          <p:cNvPr id="7" name="Curved Connector 6"/>
          <p:cNvCxnSpPr/>
          <p:nvPr/>
        </p:nvCxnSpPr>
        <p:spPr>
          <a:xfrm rot="5400000" flipH="1" flipV="1">
            <a:off x="7048500" y="4914900"/>
            <a:ext cx="1066800" cy="685800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Ружа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4191000" cy="5334000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itchFamily="2" charset="2"/>
              <a:buChar char="v"/>
            </a:pPr>
            <a:r>
              <a:rPr lang="sr-Cyrl-RS" dirty="0" smtClean="0"/>
              <a:t>Ружа је род дрвенастих биљака, породице ружа.</a:t>
            </a:r>
          </a:p>
          <a:p>
            <a:pPr>
              <a:buFont typeface="Wingdings" pitchFamily="2" charset="2"/>
              <a:buChar char="v"/>
            </a:pPr>
            <a:r>
              <a:rPr lang="sr-Cyrl-RS" dirty="0" smtClean="0"/>
              <a:t>Постоји око 100 врста ружа, од којих је велики број дивљих ружа чији су плодови шипак и шипурак.</a:t>
            </a:r>
          </a:p>
          <a:p>
            <a:pPr>
              <a:buFont typeface="Wingdings" pitchFamily="2" charset="2"/>
              <a:buChar char="v"/>
            </a:pPr>
            <a:r>
              <a:rPr lang="sr-Cyrl-RS" dirty="0" smtClean="0"/>
              <a:t>Србија и Југ Француске су најбоља места за гајење ружа. У Србији расте око двадесетак врста.</a:t>
            </a:r>
          </a:p>
          <a:p>
            <a:pPr>
              <a:buFont typeface="Wingdings" pitchFamily="2" charset="2"/>
              <a:buChar char="v"/>
            </a:pPr>
            <a:r>
              <a:rPr lang="sr-Cyrl-RS" dirty="0" smtClean="0"/>
              <a:t>Ружа није само украсан и мирисан цвет, већ се користи и у козметици, кулинарству и медицини.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1600200"/>
            <a:ext cx="3048000" cy="304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5715000" y="5562600"/>
            <a:ext cx="3124200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На слици је приказан цвет руже интезивне розе боје</a:t>
            </a:r>
            <a:endParaRPr lang="en-US" dirty="0"/>
          </a:p>
        </p:txBody>
      </p:sp>
      <p:cxnSp>
        <p:nvCxnSpPr>
          <p:cNvPr id="7" name="Curved Connector 6"/>
          <p:cNvCxnSpPr/>
          <p:nvPr/>
        </p:nvCxnSpPr>
        <p:spPr>
          <a:xfrm rot="5400000" flipH="1" flipV="1">
            <a:off x="6477000" y="4876800"/>
            <a:ext cx="685800" cy="533400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Паприка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5867400" cy="5562600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itchFamily="2" charset="2"/>
              <a:buChar char="v"/>
            </a:pPr>
            <a:r>
              <a:rPr lang="sr-Cyrl-RS" dirty="0" smtClean="0"/>
              <a:t>Паприка је род биљака из породице помоћница.  Постоји пуно имена за плод појединих сорти паприке. Најпознатије су паприка, пфеферони и чили.</a:t>
            </a:r>
          </a:p>
          <a:p>
            <a:pPr>
              <a:buFont typeface="Wingdings" pitchFamily="2" charset="2"/>
              <a:buChar char="v"/>
            </a:pPr>
            <a:r>
              <a:rPr lang="sr-Cyrl-RS" dirty="0" smtClean="0"/>
              <a:t>Паприка је пореклом из Цетралне и Јужне Америке. Али се касније услед економског значаја раширила. На Балкану је најпознатија врста </a:t>
            </a:r>
            <a:r>
              <a:rPr lang="sr-Latn-RS" dirty="0" smtClean="0"/>
              <a:t>Capsicum annuum</a:t>
            </a:r>
            <a:r>
              <a:rPr lang="sr-Cyrl-RS" dirty="0" smtClean="0"/>
              <a:t>.</a:t>
            </a:r>
          </a:p>
          <a:p>
            <a:pPr>
              <a:buFont typeface="Wingdings" pitchFamily="2" charset="2"/>
              <a:buChar char="v"/>
            </a:pPr>
            <a:r>
              <a:rPr lang="sr-Cyrl-RS" dirty="0" smtClean="0"/>
              <a:t>Паприка је једногодишња биљка висине до 1</a:t>
            </a:r>
            <a:r>
              <a:rPr lang="sr-Latn-RS" dirty="0" smtClean="0"/>
              <a:t>m</a:t>
            </a:r>
            <a:r>
              <a:rPr lang="sr-Cyrl-RS" dirty="0" smtClean="0"/>
              <a:t>. Листови паприке су јајасти, а цветови бели, светложути, црвени или љубичасти.</a:t>
            </a:r>
          </a:p>
          <a:p>
            <a:pPr>
              <a:buFont typeface="Wingdings" pitchFamily="2" charset="2"/>
              <a:buChar char="v"/>
            </a:pPr>
            <a:r>
              <a:rPr lang="sr-Cyrl-RS" dirty="0" smtClean="0"/>
              <a:t>Паприка се користи у људској исхрани. Користи се као поврће, зачин и лек.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4600" y="1219200"/>
            <a:ext cx="2228773" cy="2971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6019800" y="5562600"/>
            <a:ext cx="2590800" cy="9233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На слици можемо видети стабло и листове паприке без плода</a:t>
            </a:r>
            <a:endParaRPr lang="en-US" dirty="0"/>
          </a:p>
        </p:txBody>
      </p:sp>
      <p:cxnSp>
        <p:nvCxnSpPr>
          <p:cNvPr id="7" name="Curved Connector 6"/>
          <p:cNvCxnSpPr/>
          <p:nvPr/>
        </p:nvCxnSpPr>
        <p:spPr>
          <a:xfrm rot="5400000" flipH="1" flipV="1">
            <a:off x="6896100" y="4457700"/>
            <a:ext cx="1143000" cy="762000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Парадајз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5029200" cy="4373563"/>
          </a:xfrm>
        </p:spPr>
        <p:txBody>
          <a:bodyPr>
            <a:normAutofit fontScale="70000" lnSpcReduction="20000"/>
          </a:bodyPr>
          <a:lstStyle/>
          <a:p>
            <a:pPr>
              <a:buFont typeface="Wingdings" pitchFamily="2" charset="2"/>
              <a:buChar char="v"/>
            </a:pPr>
            <a:r>
              <a:rPr lang="sr-Cyrl-RS" dirty="0" smtClean="0"/>
              <a:t>Парадајз је биљка из породице помоћница. У блиском је сродству са паприком, дуваном, отровним велебиљем, кромпиром и плавим патлиџаном.</a:t>
            </a:r>
          </a:p>
          <a:p>
            <a:pPr>
              <a:buFont typeface="Wingdings" pitchFamily="2" charset="2"/>
              <a:buChar char="v"/>
            </a:pPr>
            <a:r>
              <a:rPr lang="sr-Cyrl-RS" dirty="0" smtClean="0"/>
              <a:t>Парадјз је пореклом из Јужне Америке, а касније се раширио на остале делове света.</a:t>
            </a:r>
          </a:p>
          <a:p>
            <a:pPr>
              <a:buFont typeface="Wingdings" pitchFamily="2" charset="2"/>
              <a:buChar char="v"/>
            </a:pPr>
            <a:r>
              <a:rPr lang="sr-Cyrl-RS" dirty="0" smtClean="0"/>
              <a:t>Парадајз је вишегодишња биљка, а у умереном топлотном појасу се гаји као једногодишња. Парадајз спада у воће, али са кулинарск тачке гледишта сврставамо га у поврће.</a:t>
            </a:r>
          </a:p>
          <a:p>
            <a:pPr>
              <a:buFont typeface="Wingdings" pitchFamily="2" charset="2"/>
              <a:buChar char="v"/>
            </a:pPr>
            <a:r>
              <a:rPr lang="sr-Cyrl-RS" dirty="0" smtClean="0"/>
              <a:t>Парадајз се користи у исхрани људи, а има и лековито дејство.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1066800"/>
            <a:ext cx="2400217" cy="3200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5715000" y="5715000"/>
            <a:ext cx="2895600" cy="9233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На слици видимо парадајз или рајчицу (рајчица је други назив за парадјз)</a:t>
            </a:r>
            <a:endParaRPr lang="en-US" dirty="0"/>
          </a:p>
        </p:txBody>
      </p:sp>
      <p:cxnSp>
        <p:nvCxnSpPr>
          <p:cNvPr id="7" name="Curved Connector 6"/>
          <p:cNvCxnSpPr/>
          <p:nvPr/>
        </p:nvCxnSpPr>
        <p:spPr>
          <a:xfrm rot="5400000" flipH="1" flipV="1">
            <a:off x="6591300" y="4610100"/>
            <a:ext cx="1295400" cy="762000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Боб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5867400" cy="4800600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itchFamily="2" charset="2"/>
              <a:buChar char="v"/>
            </a:pPr>
            <a:r>
              <a:rPr lang="sr-Cyrl-RS" dirty="0" smtClean="0"/>
              <a:t>Боб је једногодишња биљка из породице махунарки, која се користи у исхрани попут пасуља.</a:t>
            </a:r>
          </a:p>
          <a:p>
            <a:pPr>
              <a:buFont typeface="Wingdings" pitchFamily="2" charset="2"/>
              <a:buChar char="v"/>
            </a:pPr>
            <a:r>
              <a:rPr lang="sr-Cyrl-RS" dirty="0" smtClean="0"/>
              <a:t>Боб је редак усев који се гаји на влажним местима са богатим земљиштем.</a:t>
            </a:r>
          </a:p>
          <a:p>
            <a:pPr>
              <a:buFont typeface="Wingdings" pitchFamily="2" charset="2"/>
              <a:buChar char="v"/>
            </a:pPr>
            <a:r>
              <a:rPr lang="sr-Cyrl-RS" dirty="0" smtClean="0"/>
              <a:t>Стабљика ове биљке је усправна, висока до 1</a:t>
            </a:r>
            <a:r>
              <a:rPr lang="sr-Latn-RS" dirty="0" smtClean="0"/>
              <a:t>m</a:t>
            </a:r>
            <a:r>
              <a:rPr lang="sr-Cyrl-RS" dirty="0" smtClean="0"/>
              <a:t>, листови су јој меснати, цвасти са 2-4 миришљава цвета, а махуне су у почетку усправне, а касније висеће.</a:t>
            </a:r>
          </a:p>
          <a:p>
            <a:pPr>
              <a:buFont typeface="Wingdings" pitchFamily="2" charset="2"/>
              <a:buChar char="v"/>
            </a:pPr>
            <a:r>
              <a:rPr lang="sr-Cyrl-RS" dirty="0" smtClean="0"/>
              <a:t>Боб се користи у људској исхрани још од касног неолита, а има и лековито дејство.</a:t>
            </a:r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9400" y="1066800"/>
            <a:ext cx="2114477" cy="2819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5943600" y="5943600"/>
            <a:ext cx="2971800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На слици видимо боб усликан у бакиној башти</a:t>
            </a:r>
            <a:endParaRPr lang="en-US" dirty="0"/>
          </a:p>
        </p:txBody>
      </p:sp>
      <p:cxnSp>
        <p:nvCxnSpPr>
          <p:cNvPr id="7" name="Curved Connector 6"/>
          <p:cNvCxnSpPr/>
          <p:nvPr/>
        </p:nvCxnSpPr>
        <p:spPr>
          <a:xfrm rot="5400000" flipH="1" flipV="1">
            <a:off x="6591300" y="4610100"/>
            <a:ext cx="1600200" cy="762000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Багрем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5715000" cy="5410200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itchFamily="2" charset="2"/>
              <a:buChar char="v"/>
            </a:pPr>
            <a:r>
              <a:rPr lang="sr-Cyrl-RS" dirty="0" smtClean="0"/>
              <a:t>Багрем је листопадно дрво значајно за пчеларство, а може користити и у исхрани ситнијих домаћих животиња.</a:t>
            </a:r>
          </a:p>
          <a:p>
            <a:pPr>
              <a:buFont typeface="Wingdings" pitchFamily="2" charset="2"/>
              <a:buChar char="v"/>
            </a:pPr>
            <a:r>
              <a:rPr lang="sr-Cyrl-RS" dirty="0" smtClean="0"/>
              <a:t>Пореклон је из југоисточног дела САД, а касније се проширио на Северу Америку, Европу и Азију.</a:t>
            </a:r>
          </a:p>
          <a:p>
            <a:pPr>
              <a:buFont typeface="Wingdings" pitchFamily="2" charset="2"/>
              <a:buChar char="v"/>
            </a:pPr>
            <a:r>
              <a:rPr lang="sr-Cyrl-RS" dirty="0" smtClean="0"/>
              <a:t>Корен је добро развијен, стабло може да нарасте до 25</a:t>
            </a:r>
            <a:r>
              <a:rPr lang="sr-Latn-RS" dirty="0" smtClean="0"/>
              <a:t>m </a:t>
            </a:r>
            <a:r>
              <a:rPr lang="sr-Cyrl-RS" dirty="0" smtClean="0"/>
              <a:t>увисину, листови су сложени, а цветови у групама формирају висеће, гроздасте цвасти.</a:t>
            </a:r>
          </a:p>
          <a:p>
            <a:pPr>
              <a:buFont typeface="Wingdings" pitchFamily="2" charset="2"/>
              <a:buChar char="v"/>
            </a:pPr>
            <a:r>
              <a:rPr lang="sr-Cyrl-RS" dirty="0" smtClean="0"/>
              <a:t>Багрем се користи и у грађевинарству. Може се користити при изгради ограда, али и паркета. Багрем је такође добро огревно дрво.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838200"/>
            <a:ext cx="2381252" cy="31751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6477000" y="5410200"/>
            <a:ext cx="2286000" cy="12003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На слици видимо дрво багрема и његове гроздасте цвасти</a:t>
            </a:r>
            <a:endParaRPr lang="en-US" dirty="0"/>
          </a:p>
        </p:txBody>
      </p:sp>
      <p:cxnSp>
        <p:nvCxnSpPr>
          <p:cNvPr id="7" name="Curved Connector 6"/>
          <p:cNvCxnSpPr/>
          <p:nvPr/>
        </p:nvCxnSpPr>
        <p:spPr>
          <a:xfrm rot="5400000" flipH="1" flipV="1">
            <a:off x="7086600" y="4419600"/>
            <a:ext cx="1066800" cy="457200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Јела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24000"/>
            <a:ext cx="4572000" cy="5105400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itchFamily="2" charset="2"/>
              <a:buChar char="v"/>
            </a:pPr>
            <a:r>
              <a:rPr lang="sr-Cyrl-RS" dirty="0" smtClean="0"/>
              <a:t>Јела је четинарско, зимзелено дрво из породице борова. Постоји 51 врста јеле.</a:t>
            </a:r>
          </a:p>
          <a:p>
            <a:pPr>
              <a:buFont typeface="Wingdings" pitchFamily="2" charset="2"/>
              <a:buChar char="v"/>
            </a:pPr>
            <a:r>
              <a:rPr lang="sr-Cyrl-RS" dirty="0" smtClean="0"/>
              <a:t>Јеле можемо пронаћи у источној Азији, у западним деловима  Северне Америке и у југоисточној Европи.</a:t>
            </a:r>
          </a:p>
          <a:p>
            <a:pPr>
              <a:buFont typeface="Wingdings" pitchFamily="2" charset="2"/>
              <a:buChar char="v"/>
            </a:pPr>
            <a:r>
              <a:rPr lang="sr-Cyrl-RS" dirty="0" smtClean="0"/>
              <a:t>Јеле су високо зимзелно дрвеће, које може достићи висину до 80</a:t>
            </a:r>
            <a:r>
              <a:rPr lang="sr-Latn-RS" dirty="0" smtClean="0"/>
              <a:t>m</a:t>
            </a:r>
            <a:r>
              <a:rPr lang="sr-Cyrl-RS" dirty="0" smtClean="0"/>
              <a:t>. Карактеришу их шишарке.</a:t>
            </a:r>
          </a:p>
          <a:p>
            <a:pPr>
              <a:buFont typeface="Wingdings" pitchFamily="2" charset="2"/>
              <a:buChar char="v"/>
            </a:pPr>
            <a:r>
              <a:rPr lang="sr-Cyrl-RS" dirty="0" smtClean="0"/>
              <a:t>Род јела се дели на 10 секција, од којих су 2 присуте у Европи.</a:t>
            </a:r>
          </a:p>
          <a:p>
            <a:pPr>
              <a:buFont typeface="Wingdings" pitchFamily="2" charset="2"/>
              <a:buChar char="v"/>
            </a:pP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990600"/>
            <a:ext cx="2571661" cy="3429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6096000" y="5410200"/>
            <a:ext cx="2362200" cy="9233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На слици су приказане јеле испред моје куће</a:t>
            </a:r>
            <a:endParaRPr lang="en-US" dirty="0"/>
          </a:p>
        </p:txBody>
      </p:sp>
      <p:cxnSp>
        <p:nvCxnSpPr>
          <p:cNvPr id="7" name="Curved Connector 6"/>
          <p:cNvCxnSpPr/>
          <p:nvPr/>
        </p:nvCxnSpPr>
        <p:spPr>
          <a:xfrm rot="5400000" flipH="1" flipV="1">
            <a:off x="6896100" y="4686300"/>
            <a:ext cx="838200" cy="457200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Јабука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5105400" cy="5105400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itchFamily="2" charset="2"/>
              <a:buChar char="v"/>
            </a:pPr>
            <a:r>
              <a:rPr lang="sr-Cyrl-RS" dirty="0" smtClean="0"/>
              <a:t>Јабука је листопадна, дрвенаста биљка. Постоји 7.500 врста домаћих јабука.</a:t>
            </a:r>
          </a:p>
          <a:p>
            <a:pPr>
              <a:buFont typeface="Wingdings" pitchFamily="2" charset="2"/>
              <a:buChar char="v"/>
            </a:pPr>
            <a:r>
              <a:rPr lang="sr-Cyrl-RS" dirty="0" smtClean="0"/>
              <a:t>Порекло домаће јабуке је вероватно хибридно са предела Азије.</a:t>
            </a:r>
          </a:p>
          <a:p>
            <a:pPr>
              <a:buFont typeface="Wingdings" pitchFamily="2" charset="2"/>
              <a:buChar char="v"/>
            </a:pPr>
            <a:r>
              <a:rPr lang="sr-Cyrl-RS" dirty="0" smtClean="0"/>
              <a:t>Дрво јабуке може достићи висину од 12</a:t>
            </a:r>
            <a:r>
              <a:rPr lang="sr-Latn-RS" dirty="0" smtClean="0"/>
              <a:t>m</a:t>
            </a:r>
            <a:r>
              <a:rPr lang="sr-Cyrl-RS" dirty="0" smtClean="0"/>
              <a:t>, поседује густу крошњу, овалне листове и цветове беле боје. Плод сазрева крајем лета, почетком јесени.</a:t>
            </a:r>
          </a:p>
          <a:p>
            <a:pPr>
              <a:buFont typeface="Wingdings" pitchFamily="2" charset="2"/>
              <a:buChar char="v"/>
            </a:pPr>
            <a:r>
              <a:rPr lang="sr-Cyrl-RS" dirty="0" smtClean="0"/>
              <a:t>Јабука се користи у људској исхрани. Од ње се праве и разне посластице: колачи, пите...</a:t>
            </a: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1295400"/>
            <a:ext cx="2343069" cy="3124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5562600" y="5715000"/>
            <a:ext cx="3124200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На слици је приказан још неразвијен плод јабуке</a:t>
            </a:r>
            <a:endParaRPr lang="en-US" dirty="0"/>
          </a:p>
        </p:txBody>
      </p:sp>
      <p:cxnSp>
        <p:nvCxnSpPr>
          <p:cNvPr id="8" name="Curved Connector 7"/>
          <p:cNvCxnSpPr/>
          <p:nvPr/>
        </p:nvCxnSpPr>
        <p:spPr>
          <a:xfrm rot="5400000" flipH="1" flipV="1">
            <a:off x="6286500" y="4686300"/>
            <a:ext cx="838200" cy="609600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Мушмула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4114800" cy="4373563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itchFamily="2" charset="2"/>
              <a:buChar char="v"/>
            </a:pPr>
            <a:r>
              <a:rPr lang="sr-Cyrl-RS" dirty="0" smtClean="0"/>
              <a:t>Мушмула је род скривносеменица из породице ружа.</a:t>
            </a:r>
          </a:p>
          <a:p>
            <a:pPr>
              <a:buFont typeface="Wingdings" pitchFamily="2" charset="2"/>
              <a:buChar char="v"/>
            </a:pPr>
            <a:r>
              <a:rPr lang="sr-Cyrl-RS" dirty="0" smtClean="0"/>
              <a:t>Мушмула је откривена у Северној Америци 1990.</a:t>
            </a:r>
          </a:p>
          <a:p>
            <a:pPr>
              <a:buFont typeface="Wingdings" pitchFamily="2" charset="2"/>
              <a:buChar char="v"/>
            </a:pPr>
            <a:r>
              <a:rPr lang="sr-Cyrl-RS" dirty="0" smtClean="0"/>
              <a:t>Мушмула обухвата две врсте дрвенастих биљака. Поседује цветове који цветају у мају и плод који касно дозрева.</a:t>
            </a:r>
          </a:p>
          <a:p>
            <a:pPr>
              <a:buFont typeface="Wingdings" pitchFamily="2" charset="2"/>
              <a:buChar char="v"/>
            </a:pPr>
            <a:r>
              <a:rPr lang="sr-Cyrl-RS" dirty="0" smtClean="0"/>
              <a:t>Плод мушмуле је јестив,сладак је и укусан.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1295400"/>
            <a:ext cx="2571661" cy="3429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5791200" y="6019800"/>
            <a:ext cx="2860253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На слици је приказано дрво мушмуле</a:t>
            </a:r>
            <a:endParaRPr lang="en-US" dirty="0"/>
          </a:p>
        </p:txBody>
      </p:sp>
      <p:cxnSp>
        <p:nvCxnSpPr>
          <p:cNvPr id="7" name="Curved Connector 6"/>
          <p:cNvCxnSpPr/>
          <p:nvPr/>
        </p:nvCxnSpPr>
        <p:spPr>
          <a:xfrm rot="5400000" flipH="1" flipV="1">
            <a:off x="6781800" y="5029200"/>
            <a:ext cx="838200" cy="685800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Вишња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4724400" cy="4602163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itchFamily="2" charset="2"/>
              <a:buChar char="v"/>
            </a:pPr>
            <a:r>
              <a:rPr lang="sr-Cyrl-RS" dirty="0" smtClean="0"/>
              <a:t>Вишња је врста дрвенасте скривеносеменице.</a:t>
            </a:r>
          </a:p>
          <a:p>
            <a:pPr>
              <a:buFont typeface="Wingdings" pitchFamily="2" charset="2"/>
              <a:buChar char="v"/>
            </a:pPr>
            <a:r>
              <a:rPr lang="sr-Cyrl-RS" dirty="0" smtClean="0"/>
              <a:t>Природно је распрострањена у Европи и југозападној Азији.</a:t>
            </a:r>
          </a:p>
          <a:p>
            <a:pPr>
              <a:buFont typeface="Wingdings" pitchFamily="2" charset="2"/>
              <a:buChar char="v"/>
            </a:pPr>
            <a:r>
              <a:rPr lang="sr-Cyrl-RS" dirty="0" smtClean="0"/>
              <a:t>Вишња има способност прилагођавања у готово свим условима. Највећи произвођач вишње је Русија.</a:t>
            </a:r>
          </a:p>
          <a:p>
            <a:pPr>
              <a:buFont typeface="Wingdings" pitchFamily="2" charset="2"/>
              <a:buChar char="v"/>
            </a:pPr>
            <a:r>
              <a:rPr lang="sr-Cyrl-RS" dirty="0" smtClean="0"/>
              <a:t>Вишња се користи у људској исхрани. Од вишње се праве сокови, џемови, пите, колачи...</a:t>
            </a:r>
          </a:p>
          <a:p>
            <a:pPr>
              <a:buFont typeface="Wingdings" pitchFamily="2" charset="2"/>
              <a:buChar char="v"/>
            </a:pP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1371600"/>
            <a:ext cx="2685957" cy="3581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6172200" y="5791200"/>
            <a:ext cx="2505740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Слика дрвета вишње, без плода</a:t>
            </a:r>
            <a:endParaRPr lang="en-US" dirty="0"/>
          </a:p>
        </p:txBody>
      </p:sp>
      <p:cxnSp>
        <p:nvCxnSpPr>
          <p:cNvPr id="7" name="Curved Connector 6"/>
          <p:cNvCxnSpPr/>
          <p:nvPr/>
        </p:nvCxnSpPr>
        <p:spPr>
          <a:xfrm rot="5400000" flipH="1" flipV="1">
            <a:off x="7010400" y="5105400"/>
            <a:ext cx="685800" cy="533400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Винова лоза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71600"/>
            <a:ext cx="6096000" cy="5410200"/>
          </a:xfrm>
        </p:spPr>
        <p:txBody>
          <a:bodyPr>
            <a:normAutofit fontScale="55000" lnSpcReduction="20000"/>
          </a:bodyPr>
          <a:lstStyle/>
          <a:p>
            <a:pPr>
              <a:buFont typeface="Wingdings" pitchFamily="2" charset="2"/>
              <a:buChar char="v"/>
            </a:pPr>
            <a:r>
              <a:rPr lang="ru-RU" sz="4500" dirty="0" smtClean="0"/>
              <a:t>Винова </a:t>
            </a:r>
            <a:r>
              <a:rPr lang="sr-Cyrl-RS" sz="4500" dirty="0" smtClean="0"/>
              <a:t>л</a:t>
            </a:r>
            <a:r>
              <a:rPr lang="ru-RU" sz="4500" dirty="0" smtClean="0"/>
              <a:t>оза</a:t>
            </a:r>
            <a:r>
              <a:rPr lang="ru-RU" sz="4500" dirty="0"/>
              <a:t> </a:t>
            </a:r>
            <a:r>
              <a:rPr lang="ru-RU" sz="4500" dirty="0" smtClean="0"/>
              <a:t>је</a:t>
            </a:r>
            <a:r>
              <a:rPr lang="ru-RU" sz="4500" dirty="0"/>
              <a:t> род </a:t>
            </a:r>
            <a:r>
              <a:rPr lang="ru-RU" sz="4500" dirty="0" smtClean="0"/>
              <a:t>скривеносеменица. </a:t>
            </a:r>
            <a:r>
              <a:rPr lang="ru-RU" sz="4500" dirty="0"/>
              <a:t>О</a:t>
            </a:r>
            <a:r>
              <a:rPr lang="ru-RU" sz="4500" dirty="0" smtClean="0"/>
              <a:t>бухвата око 60 врста дрвенастих пузавица.</a:t>
            </a:r>
          </a:p>
          <a:p>
            <a:pPr>
              <a:buFont typeface="Wingdings" pitchFamily="2" charset="2"/>
              <a:buChar char="v"/>
            </a:pPr>
            <a:r>
              <a:rPr lang="ru-RU" sz="4500" dirty="0"/>
              <a:t>„Културну“ винову лозу је на </a:t>
            </a:r>
            <a:r>
              <a:rPr lang="ru-RU" sz="4500" dirty="0" smtClean="0"/>
              <a:t>територији</a:t>
            </a:r>
            <a:r>
              <a:rPr lang="ru-RU" sz="4500" dirty="0"/>
              <a:t> Србије први пут посадио цар Пробус на Фрушкој </a:t>
            </a:r>
            <a:r>
              <a:rPr lang="ru-RU" sz="4500" dirty="0" smtClean="0"/>
              <a:t>гори.</a:t>
            </a:r>
          </a:p>
          <a:p>
            <a:pPr>
              <a:buFont typeface="Wingdings" pitchFamily="2" charset="2"/>
              <a:buChar char="v"/>
            </a:pPr>
            <a:r>
              <a:rPr lang="ru-RU" sz="4500" dirty="0"/>
              <a:t>Свака поједина биљка винове лозе се зове </a:t>
            </a:r>
            <a:r>
              <a:rPr lang="ru-RU" sz="4500" dirty="0" smtClean="0"/>
              <a:t>чокот. </a:t>
            </a:r>
            <a:r>
              <a:rPr lang="ru-RU" sz="4500" dirty="0"/>
              <a:t>На сваком чокоту се разликују вегетативни и генеративни органи. Вегетативни су: корен, стабло, кракови, ластари, рашљике и листови, док су генеративни: окца </a:t>
            </a:r>
            <a:r>
              <a:rPr lang="ru-RU" sz="4500" dirty="0" smtClean="0"/>
              <a:t>и пупољци цваст</a:t>
            </a:r>
            <a:r>
              <a:rPr lang="ru-RU" sz="4500" dirty="0"/>
              <a:t>, цвет, грозд, бобица и семенка</a:t>
            </a:r>
            <a:r>
              <a:rPr lang="ru-RU" sz="4500" dirty="0" smtClean="0"/>
              <a:t>.</a:t>
            </a:r>
          </a:p>
          <a:p>
            <a:pPr>
              <a:buFont typeface="Wingdings" pitchFamily="2" charset="2"/>
              <a:buChar char="v"/>
            </a:pPr>
            <a:r>
              <a:rPr lang="ru-RU" sz="4500" dirty="0" smtClean="0"/>
              <a:t>Од винове лозе се добија </a:t>
            </a:r>
            <a:r>
              <a:rPr lang="ru-RU" sz="4500" dirty="0"/>
              <a:t>грожђе које се користи у свежем </a:t>
            </a:r>
            <a:r>
              <a:rPr lang="ru-RU" sz="4500" dirty="0" smtClean="0"/>
              <a:t>стању или </a:t>
            </a:r>
            <a:r>
              <a:rPr lang="ru-RU" sz="4500" dirty="0"/>
              <a:t>се </a:t>
            </a:r>
            <a:r>
              <a:rPr lang="ru-RU" sz="4500" dirty="0" smtClean="0"/>
              <a:t>прерађује.</a:t>
            </a:r>
          </a:p>
          <a:p>
            <a:pPr>
              <a:buFont typeface="Wingdings" pitchFamily="2" charset="2"/>
              <a:buChar char="v"/>
            </a:pPr>
            <a:endParaRPr lang="ru-RU" sz="2900" dirty="0" smtClean="0"/>
          </a:p>
          <a:p>
            <a:pPr>
              <a:buFont typeface="Wingdings" pitchFamily="2" charset="2"/>
              <a:buChar char="v"/>
            </a:pPr>
            <a:endParaRPr lang="ru-RU" sz="2500" dirty="0" smtClean="0"/>
          </a:p>
          <a:p>
            <a:pPr>
              <a:buFont typeface="Wingdings" pitchFamily="2" charset="2"/>
              <a:buChar char="v"/>
            </a:pPr>
            <a:endParaRPr lang="en-US" sz="25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1219200"/>
            <a:ext cx="2343069" cy="3124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6553200" y="5562600"/>
            <a:ext cx="2256615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На слици видимо винову лозу</a:t>
            </a:r>
            <a:endParaRPr lang="en-US" dirty="0"/>
          </a:p>
        </p:txBody>
      </p:sp>
      <p:cxnSp>
        <p:nvCxnSpPr>
          <p:cNvPr id="7" name="Curved Connector 6"/>
          <p:cNvCxnSpPr/>
          <p:nvPr/>
        </p:nvCxnSpPr>
        <p:spPr>
          <a:xfrm rot="5400000" flipH="1" flipV="1">
            <a:off x="7162800" y="4648200"/>
            <a:ext cx="838200" cy="533400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Першун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19200"/>
            <a:ext cx="5562600" cy="5562599"/>
          </a:xfrm>
        </p:spPr>
        <p:txBody>
          <a:bodyPr>
            <a:normAutofit fontScale="70000" lnSpcReduction="2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sr-Cyrl-RS" sz="3600" dirty="0"/>
              <a:t>Першун </a:t>
            </a:r>
            <a:r>
              <a:rPr lang="sr-Cyrl-RS" sz="3600" dirty="0" smtClean="0"/>
              <a:t>је двогодишња биљка </a:t>
            </a:r>
            <a:r>
              <a:rPr lang="sr-Cyrl-RS" sz="3600" dirty="0"/>
              <a:t>пријатног </a:t>
            </a:r>
            <a:r>
              <a:rPr lang="sr-Cyrl-RS" sz="3600" dirty="0" smtClean="0"/>
              <a:t>мириса. Користи се као</a:t>
            </a:r>
            <a:r>
              <a:rPr lang="ru-RU" sz="3600" dirty="0"/>
              <a:t> зачин, а расте и као </a:t>
            </a:r>
            <a:r>
              <a:rPr lang="ru-RU" sz="3600" dirty="0" smtClean="0"/>
              <a:t>дивља.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sr-Cyrl-RS" sz="3600" dirty="0" smtClean="0"/>
              <a:t>То је </a:t>
            </a:r>
            <a:r>
              <a:rPr lang="ru-RU" sz="3600" dirty="0" smtClean="0"/>
              <a:t>биљка са </a:t>
            </a:r>
            <a:r>
              <a:rPr lang="ru-RU" sz="3600" dirty="0"/>
              <a:t>белим, танким и репастим кореном. Стабљика је </a:t>
            </a:r>
            <a:r>
              <a:rPr lang="ru-RU" sz="3600" dirty="0" smtClean="0"/>
              <a:t>гола </a:t>
            </a:r>
            <a:r>
              <a:rPr lang="ru-RU" sz="3600" dirty="0"/>
              <a:t>и угласта. Листови су различитог облика. Цветни венчић је жућкасто - зелене боје</a:t>
            </a:r>
            <a:r>
              <a:rPr lang="ru-RU" sz="3600" dirty="0" smtClean="0"/>
              <a:t>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3600" dirty="0" smtClean="0"/>
              <a:t>Због </a:t>
            </a:r>
            <a:r>
              <a:rPr lang="ru-RU" sz="3600" dirty="0"/>
              <a:t>велике количине витамина Ц, А и Е користи </a:t>
            </a:r>
            <a:r>
              <a:rPr lang="sr-Cyrl-RS" sz="3600" dirty="0" smtClean="0"/>
              <a:t>користи се у медицини, </a:t>
            </a:r>
            <a:r>
              <a:rPr lang="ru-RU" sz="3600" dirty="0"/>
              <a:t>код лечења гастритиса, инфекција бешике и бубрега као и код упале мокраћних путева</a:t>
            </a:r>
            <a:r>
              <a:rPr lang="ru-RU" sz="3600" dirty="0" smtClean="0"/>
              <a:t>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3600" dirty="0" smtClean="0"/>
              <a:t>Осим што је лековит, користи се и у исхрани. Користи се свеж или осушен, ситно </a:t>
            </a:r>
            <a:r>
              <a:rPr lang="ru-RU" sz="3600" dirty="0"/>
              <a:t>исецкан лист </a:t>
            </a:r>
            <a:r>
              <a:rPr lang="ru-RU" sz="3600" dirty="0" smtClean="0"/>
              <a:t>першуна</a:t>
            </a:r>
            <a:r>
              <a:rPr lang="ru-RU" sz="3600" dirty="0"/>
              <a:t>.</a:t>
            </a:r>
          </a:p>
          <a:p>
            <a:pPr>
              <a:buFont typeface="Wingdings" panose="05000000000000000000" pitchFamily="2" charset="2"/>
              <a:buChar char="v"/>
            </a:pPr>
            <a:endParaRPr lang="ru-RU" dirty="0"/>
          </a:p>
          <a:p>
            <a:pPr>
              <a:buNone/>
            </a:pP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1143000"/>
            <a:ext cx="2571661" cy="3429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5867400" y="5791200"/>
            <a:ext cx="2528216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На слици видимо першун из моје баште</a:t>
            </a:r>
            <a:endParaRPr lang="en-US" dirty="0"/>
          </a:p>
        </p:txBody>
      </p:sp>
      <p:cxnSp>
        <p:nvCxnSpPr>
          <p:cNvPr id="7" name="Curved Connector 6"/>
          <p:cNvCxnSpPr/>
          <p:nvPr/>
        </p:nvCxnSpPr>
        <p:spPr>
          <a:xfrm rot="5400000" flipH="1" flipV="1">
            <a:off x="6934200" y="4876800"/>
            <a:ext cx="914400" cy="609600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Дивља љубичица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71600"/>
            <a:ext cx="4876800" cy="4800600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itchFamily="2" charset="2"/>
              <a:buChar char="v"/>
            </a:pPr>
            <a:r>
              <a:rPr lang="sr-Cyrl-RS" dirty="0" smtClean="0"/>
              <a:t>Дивља љубичица је самоникла биљка која расте на чистинама и сеновитим местима.</a:t>
            </a:r>
          </a:p>
          <a:p>
            <a:pPr>
              <a:buFont typeface="Wingdings" pitchFamily="2" charset="2"/>
              <a:buChar char="v"/>
            </a:pPr>
            <a:r>
              <a:rPr lang="sr-Cyrl-RS" dirty="0" smtClean="0"/>
              <a:t>Дивља љубичица је пореклом из Европе, али се раширила и на друге делове света.</a:t>
            </a:r>
          </a:p>
          <a:p>
            <a:pPr>
              <a:buFont typeface="Wingdings" pitchFamily="2" charset="2"/>
              <a:buChar char="v"/>
            </a:pPr>
            <a:r>
              <a:rPr lang="sr-Cyrl-RS" dirty="0" smtClean="0"/>
              <a:t>Дивља љубичица има тамнољубичасте цветове који појединачно стоје на стабљикама.</a:t>
            </a:r>
          </a:p>
          <a:p>
            <a:pPr>
              <a:buFont typeface="Wingdings" pitchFamily="2" charset="2"/>
              <a:buChar char="v"/>
            </a:pPr>
            <a:r>
              <a:rPr lang="sr-Cyrl-RS" dirty="0" smtClean="0"/>
              <a:t>Дивља љубичица није само лепа биљка, већ је и лековита, а све чешће се користи и у грастрономији.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1524000"/>
            <a:ext cx="2438400" cy="32844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6096000" y="5562600"/>
            <a:ext cx="2743200" cy="9233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На слици видимо цвет дивље, а ипак нежне љубичице</a:t>
            </a:r>
            <a:endParaRPr lang="en-US" dirty="0"/>
          </a:p>
        </p:txBody>
      </p:sp>
      <p:cxnSp>
        <p:nvCxnSpPr>
          <p:cNvPr id="7" name="Curved Connector 6"/>
          <p:cNvCxnSpPr/>
          <p:nvPr/>
        </p:nvCxnSpPr>
        <p:spPr>
          <a:xfrm rot="5400000" flipH="1" flipV="1">
            <a:off x="6705600" y="4953000"/>
            <a:ext cx="609600" cy="457200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prstTxWarp prst="textArchUp">
              <a:avLst/>
            </a:prstTxWarp>
          </a:bodyPr>
          <a:lstStyle/>
          <a:p>
            <a:r>
              <a:rPr lang="sr-Cyrl-RS" dirty="0" smtClean="0"/>
              <a:t>Хвала на пажњи!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miley Face 5"/>
          <p:cNvSpPr/>
          <p:nvPr/>
        </p:nvSpPr>
        <p:spPr>
          <a:xfrm>
            <a:off x="4343400" y="2362200"/>
            <a:ext cx="1066800" cy="990600"/>
          </a:xfrm>
          <a:prstGeom prst="smileyFace">
            <a:avLst>
              <a:gd name="adj" fmla="val 4653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Питома љубичица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4724400" cy="4678363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itchFamily="2" charset="2"/>
              <a:buChar char="v"/>
            </a:pPr>
            <a:r>
              <a:rPr lang="sr-Cyrl-RS" dirty="0" smtClean="0"/>
              <a:t>Питоме љубичице постоје у разним бојама, а већина нас их има у баштама.</a:t>
            </a:r>
          </a:p>
          <a:p>
            <a:pPr>
              <a:buFont typeface="Wingdings" pitchFamily="2" charset="2"/>
              <a:buChar char="v"/>
            </a:pPr>
            <a:r>
              <a:rPr lang="sr-Cyrl-RS" dirty="0" smtClean="0"/>
              <a:t>Цветови су им срцастог облика.</a:t>
            </a:r>
          </a:p>
          <a:p>
            <a:pPr>
              <a:buFont typeface="Wingdings" pitchFamily="2" charset="2"/>
              <a:buChar char="v"/>
            </a:pPr>
            <a:r>
              <a:rPr lang="sr-Cyrl-RS" dirty="0" smtClean="0"/>
              <a:t>Љубичице није тешко узгајати, само је потребно пазити на заливање, влажност ваздуха и светлост.</a:t>
            </a:r>
          </a:p>
          <a:p>
            <a:pPr>
              <a:buFont typeface="Wingdings" pitchFamily="2" charset="2"/>
              <a:buChar char="v"/>
            </a:pPr>
            <a:r>
              <a:rPr lang="sr-Cyrl-RS" dirty="0" smtClean="0"/>
              <a:t>И питома љубичица је лековита, највише код кашља и секрета у плућима. Користи се суви цвет, али и чај од љубичице.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1219200"/>
            <a:ext cx="2667000" cy="35561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5410200" y="5486400"/>
            <a:ext cx="3733800" cy="12003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На слици је приказана питома љубичица беле и љубичасте боје, а постоје и плаве, као и жуто наранџасте</a:t>
            </a:r>
            <a:endParaRPr lang="en-US" dirty="0"/>
          </a:p>
        </p:txBody>
      </p:sp>
      <p:cxnSp>
        <p:nvCxnSpPr>
          <p:cNvPr id="7" name="Curved Connector 6"/>
          <p:cNvCxnSpPr/>
          <p:nvPr/>
        </p:nvCxnSpPr>
        <p:spPr>
          <a:xfrm rot="5400000" flipH="1" flipV="1">
            <a:off x="7010400" y="4876800"/>
            <a:ext cx="533400" cy="533400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Висибаба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71600"/>
            <a:ext cx="4267200" cy="4953000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itchFamily="2" charset="2"/>
              <a:buChar char="v"/>
            </a:pPr>
            <a:r>
              <a:rPr lang="sr-Cyrl-RS" dirty="0" smtClean="0"/>
              <a:t>Висибаба је први весник пролећа</a:t>
            </a:r>
            <a:r>
              <a:rPr lang="en-US" dirty="0" smtClean="0"/>
              <a:t>.</a:t>
            </a:r>
          </a:p>
          <a:p>
            <a:pPr>
              <a:buFont typeface="Wingdings" pitchFamily="2" charset="2"/>
              <a:buChar char="v"/>
            </a:pPr>
            <a:r>
              <a:rPr lang="sr-Cyrl-RS" dirty="0" smtClean="0"/>
              <a:t>То је вишегодишња биљка са луковицом, која најчешће цвета у шуми док  се снег још није отопио.</a:t>
            </a:r>
          </a:p>
          <a:p>
            <a:pPr>
              <a:buFont typeface="Wingdings" pitchFamily="2" charset="2"/>
              <a:buChar char="v"/>
            </a:pPr>
            <a:r>
              <a:rPr lang="sr-Cyrl-RS" dirty="0" smtClean="0"/>
              <a:t>Корен висибабе је жиличаст, стабло је зељасто, листови седећи, а цветови појединачни, бели.</a:t>
            </a:r>
          </a:p>
          <a:p>
            <a:pPr>
              <a:buFont typeface="Wingdings" pitchFamily="2" charset="2"/>
              <a:buChar char="v"/>
            </a:pPr>
            <a:r>
              <a:rPr lang="sr-Cyrl-RS" dirty="0" smtClean="0"/>
              <a:t>Висибаба је украсна, лековита и </a:t>
            </a:r>
            <a:r>
              <a:rPr lang="sr-Cyrl-RS" dirty="0" smtClean="0"/>
              <a:t>умерено </a:t>
            </a:r>
            <a:r>
              <a:rPr lang="sr-Cyrl-RS" dirty="0" smtClean="0"/>
              <a:t>медоносна биљка.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486400" y="1981200"/>
            <a:ext cx="3048000" cy="304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5334000" y="5943600"/>
            <a:ext cx="3200400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На слици је приказана висибаба из моје баште</a:t>
            </a:r>
            <a:endParaRPr lang="en-US" dirty="0"/>
          </a:p>
        </p:txBody>
      </p:sp>
      <p:cxnSp>
        <p:nvCxnSpPr>
          <p:cNvPr id="7" name="Curved Connector 6"/>
          <p:cNvCxnSpPr/>
          <p:nvPr/>
        </p:nvCxnSpPr>
        <p:spPr>
          <a:xfrm rot="5400000" flipH="1" flipV="1">
            <a:off x="6400800" y="5334000"/>
            <a:ext cx="685800" cy="381000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Бела рада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4343400" cy="5257800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itchFamily="2" charset="2"/>
              <a:buChar char="v"/>
            </a:pPr>
            <a:r>
              <a:rPr lang="sr-Cyrl-RS" dirty="0" smtClean="0"/>
              <a:t>Бела рада је вишегодишња зељаста биљка.</a:t>
            </a:r>
          </a:p>
          <a:p>
            <a:pPr>
              <a:buFont typeface="Wingdings" pitchFamily="2" charset="2"/>
              <a:buChar char="v"/>
            </a:pPr>
            <a:r>
              <a:rPr lang="sr-Cyrl-RS" dirty="0" smtClean="0"/>
              <a:t>Расте у Европи, Малој Азији, Мадеиру, Сирији, Северној Америци, као и на Новом Зеланду.</a:t>
            </a:r>
          </a:p>
          <a:p>
            <a:pPr>
              <a:buFont typeface="Wingdings" pitchFamily="2" charset="2"/>
              <a:buChar char="v"/>
            </a:pPr>
            <a:r>
              <a:rPr lang="sr-Cyrl-RS" dirty="0" smtClean="0"/>
              <a:t>Бела рада је са једном главицом без листова. Цвета од пролећа, па све до зиме.</a:t>
            </a:r>
          </a:p>
          <a:p>
            <a:pPr>
              <a:buFont typeface="Wingdings" pitchFamily="2" charset="2"/>
              <a:buChar char="v"/>
            </a:pPr>
            <a:r>
              <a:rPr lang="sr-Cyrl-RS" dirty="0" smtClean="0"/>
              <a:t>Бела рада осим што је украсна и мирисна, она је и лековита и медоносна биљка. Користи се за чајеве и лечење дисајних путева.</a:t>
            </a:r>
            <a:endParaRPr lang="en-US" dirty="0" smtClean="0"/>
          </a:p>
          <a:p>
            <a:pPr>
              <a:buNone/>
            </a:pP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1600200"/>
            <a:ext cx="2438400" cy="304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6172200" y="5486400"/>
            <a:ext cx="2362200" cy="12003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Белу раду зову још и белка, петровац, красуљак или трачаница</a:t>
            </a:r>
            <a:endParaRPr lang="en-US" dirty="0"/>
          </a:p>
        </p:txBody>
      </p:sp>
      <p:cxnSp>
        <p:nvCxnSpPr>
          <p:cNvPr id="7" name="Curved Connector 6"/>
          <p:cNvCxnSpPr/>
          <p:nvPr/>
        </p:nvCxnSpPr>
        <p:spPr>
          <a:xfrm rot="5400000" flipH="1" flipV="1">
            <a:off x="6667500" y="4762500"/>
            <a:ext cx="762000" cy="533400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Јагорчевина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5029200" cy="5257800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itchFamily="2" charset="2"/>
              <a:buChar char="v"/>
            </a:pPr>
            <a:r>
              <a:rPr lang="sr-Cyrl-RS" dirty="0" smtClean="0"/>
              <a:t>Јагорчевина је угрожена биљна врста, која спада у најраније пролетњице.</a:t>
            </a:r>
          </a:p>
          <a:p>
            <a:pPr>
              <a:buFont typeface="Wingdings" pitchFamily="2" charset="2"/>
              <a:buChar char="v"/>
            </a:pPr>
            <a:r>
              <a:rPr lang="sr-Cyrl-RS" dirty="0" smtClean="0"/>
              <a:t>Јагорчевину можемо пронаћи у Западној и Јужној Европи, Југозападној Азији и Северозападној Африци.</a:t>
            </a:r>
          </a:p>
          <a:p>
            <a:pPr>
              <a:buFont typeface="Wingdings" pitchFamily="2" charset="2"/>
              <a:buChar char="v"/>
            </a:pPr>
            <a:r>
              <a:rPr lang="sr-Cyrl-RS" dirty="0" smtClean="0"/>
              <a:t>Људи скупљају јагорчевину због лепих цветова, а хортикултурни облици се често употребљавају у декоративне сврхе.</a:t>
            </a:r>
          </a:p>
          <a:p>
            <a:pPr>
              <a:buFont typeface="Wingdings" pitchFamily="2" charset="2"/>
              <a:buChar char="v"/>
            </a:pPr>
            <a:r>
              <a:rPr lang="sr-Cyrl-RS" dirty="0" smtClean="0"/>
              <a:t>Јагорчевина има и лековито дејство и често се употребљава у народној медицини. Користе се корен, цветови и листови у сушеном и свежем облику.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4601" y="2133599"/>
            <a:ext cx="2057400" cy="27432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5867400" y="5562600"/>
            <a:ext cx="3048000" cy="92333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На слици видимо јагорчевину, декоративну и лековиту биљку</a:t>
            </a:r>
            <a:endParaRPr lang="en-US" dirty="0"/>
          </a:p>
        </p:txBody>
      </p:sp>
      <p:cxnSp>
        <p:nvCxnSpPr>
          <p:cNvPr id="7" name="Curved Connector 6"/>
          <p:cNvCxnSpPr/>
          <p:nvPr/>
        </p:nvCxnSpPr>
        <p:spPr>
          <a:xfrm rot="5400000" flipH="1" flipV="1">
            <a:off x="6972300" y="4991100"/>
            <a:ext cx="533400" cy="457200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Нарцис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71600"/>
            <a:ext cx="5181600" cy="5181600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itchFamily="2" charset="2"/>
              <a:buChar char="v"/>
            </a:pPr>
            <a:r>
              <a:rPr lang="sr-Cyrl-RS" dirty="0" smtClean="0"/>
              <a:t>Нарцис је вишегодишња, зељаста биљка, која је честа и баштама као украсна.</a:t>
            </a:r>
          </a:p>
          <a:p>
            <a:pPr>
              <a:buFont typeface="Wingdings" pitchFamily="2" charset="2"/>
              <a:buChar char="v"/>
            </a:pPr>
            <a:r>
              <a:rPr lang="sr-Cyrl-RS" dirty="0" smtClean="0"/>
              <a:t>Ову биљку можемо пронаћи на Карпатима, Алпима, у Северној Грчкој и свим државама бивше Југославије.</a:t>
            </a:r>
          </a:p>
          <a:p>
            <a:pPr>
              <a:buFont typeface="Wingdings" pitchFamily="2" charset="2"/>
              <a:buChar char="v"/>
            </a:pPr>
            <a:r>
              <a:rPr lang="sr-Cyrl-RS" dirty="0" smtClean="0"/>
              <a:t>Легенда каже да је нарцис добио име по младићу из грчке митологије, Нарцису. А постоји и друга теорија да је име добио по својим наркотичним својствима.</a:t>
            </a:r>
          </a:p>
          <a:p>
            <a:pPr>
              <a:buFont typeface="Wingdings" pitchFamily="2" charset="2"/>
              <a:buChar char="v"/>
            </a:pPr>
            <a:r>
              <a:rPr lang="sr-Cyrl-RS" dirty="0" smtClean="0"/>
              <a:t>Нарцис се гаји као украсна биљка. Није познат по лековитости, а није ни крмно биље.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1676400"/>
            <a:ext cx="2209800" cy="29465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6248400" y="5410200"/>
            <a:ext cx="2286000" cy="12003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На слици је приказан жути нарцис, а постоји и у другим бојама</a:t>
            </a:r>
            <a:endParaRPr lang="en-US" dirty="0"/>
          </a:p>
        </p:txBody>
      </p:sp>
      <p:cxnSp>
        <p:nvCxnSpPr>
          <p:cNvPr id="7" name="Curved Connector 6"/>
          <p:cNvCxnSpPr/>
          <p:nvPr/>
        </p:nvCxnSpPr>
        <p:spPr>
          <a:xfrm rot="5400000" flipH="1" flipV="1">
            <a:off x="6934200" y="4800600"/>
            <a:ext cx="685800" cy="381000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smtClean="0"/>
              <a:t>Зумбул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4800600" cy="5334000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itchFamily="2" charset="2"/>
              <a:buChar char="v"/>
            </a:pPr>
            <a:r>
              <a:rPr lang="sr-Cyrl-RS" dirty="0" smtClean="0"/>
              <a:t>Зумбул је вишегодишња, зељаста биљка висине до 50</a:t>
            </a:r>
            <a:r>
              <a:rPr lang="sr-Latn-RS" dirty="0" smtClean="0"/>
              <a:t>cm.</a:t>
            </a:r>
            <a:endParaRPr lang="sr-Cyrl-RS" dirty="0" smtClean="0"/>
          </a:p>
          <a:p>
            <a:pPr>
              <a:buFont typeface="Wingdings" pitchFamily="2" charset="2"/>
              <a:buChar char="v"/>
            </a:pPr>
            <a:r>
              <a:rPr lang="sr-Cyrl-RS" dirty="0" smtClean="0"/>
              <a:t>Зумбул је пореклом из Мале Азије, а име је добио по лепом младићу из грчке митологије. Касније се проширио и на остале делове света, као и у Европу.</a:t>
            </a:r>
          </a:p>
          <a:p>
            <a:pPr>
              <a:buFont typeface="Wingdings" pitchFamily="2" charset="2"/>
              <a:buChar char="v"/>
            </a:pPr>
            <a:r>
              <a:rPr lang="sr-Cyrl-RS" dirty="0" smtClean="0"/>
              <a:t>Зумбул цвета у пролеће, а његово опрашивање врше сисари.</a:t>
            </a:r>
          </a:p>
          <a:p>
            <a:pPr>
              <a:buFont typeface="Wingdings" pitchFamily="2" charset="2"/>
              <a:buChar char="v"/>
            </a:pPr>
            <a:r>
              <a:rPr lang="sr-Cyrl-RS" dirty="0" smtClean="0"/>
              <a:t>Из цветова зумбула се добија плава боја, а есецијално уље се користи у парфимеријама. </a:t>
            </a:r>
            <a:endParaRPr lang="en-US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3200" y="2057400"/>
            <a:ext cx="1905000" cy="24741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Rectangle 7"/>
          <p:cNvSpPr/>
          <p:nvPr/>
        </p:nvSpPr>
        <p:spPr>
          <a:xfrm>
            <a:off x="5410200" y="5562600"/>
            <a:ext cx="3505200" cy="9233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На слици је приказан зумбул розе боје, а постоји и у љубичастој, плавој, жутој, белој и наранџастој</a:t>
            </a:r>
            <a:endParaRPr lang="en-US" dirty="0"/>
          </a:p>
        </p:txBody>
      </p:sp>
      <p:cxnSp>
        <p:nvCxnSpPr>
          <p:cNvPr id="10" name="Curved Connector 9"/>
          <p:cNvCxnSpPr/>
          <p:nvPr/>
        </p:nvCxnSpPr>
        <p:spPr>
          <a:xfrm rot="5400000" flipH="1" flipV="1">
            <a:off x="6819900" y="4762500"/>
            <a:ext cx="685800" cy="609600"/>
          </a:xfrm>
          <a:prstGeom prst="curvedConnector3">
            <a:avLst>
              <a:gd name="adj1" fmla="val 51990"/>
            </a:avLst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1300</TotalTime>
  <Words>2153</Words>
  <Application>Microsoft Office PowerPoint</Application>
  <PresentationFormat>On-screen Show (4:3)</PresentationFormat>
  <Paragraphs>176</Paragraphs>
  <Slides>30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Calibri</vt:lpstr>
      <vt:lpstr>Wingdings</vt:lpstr>
      <vt:lpstr>Office Theme</vt:lpstr>
      <vt:lpstr>Мој дигитални хербаријум</vt:lpstr>
      <vt:lpstr>Ружа</vt:lpstr>
      <vt:lpstr>Дивља љубичица</vt:lpstr>
      <vt:lpstr>Питома љубичица</vt:lpstr>
      <vt:lpstr>Висибаба</vt:lpstr>
      <vt:lpstr>Бела рада</vt:lpstr>
      <vt:lpstr>Јагорчевина</vt:lpstr>
      <vt:lpstr>Нарцис</vt:lpstr>
      <vt:lpstr>Зумбул</vt:lpstr>
      <vt:lpstr>Лала</vt:lpstr>
      <vt:lpstr>Ђурђевак</vt:lpstr>
      <vt:lpstr>Маслачак</vt:lpstr>
      <vt:lpstr>Рузмарин </vt:lpstr>
      <vt:lpstr>Здравац</vt:lpstr>
      <vt:lpstr>Чуваркућа</vt:lpstr>
      <vt:lpstr>Детелина</vt:lpstr>
      <vt:lpstr>Сунцељубива млечика</vt:lpstr>
      <vt:lpstr>Јагода</vt:lpstr>
      <vt:lpstr>Краставац</vt:lpstr>
      <vt:lpstr>Паприка</vt:lpstr>
      <vt:lpstr>Парадајз</vt:lpstr>
      <vt:lpstr>Боб</vt:lpstr>
      <vt:lpstr>Багрем</vt:lpstr>
      <vt:lpstr>Јела</vt:lpstr>
      <vt:lpstr>Јабука</vt:lpstr>
      <vt:lpstr>Мушмула</vt:lpstr>
      <vt:lpstr>Вишња</vt:lpstr>
      <vt:lpstr>Винова лоза</vt:lpstr>
      <vt:lpstr>Першун</vt:lpstr>
      <vt:lpstr>Хвала на пажњи!</vt:lpstr>
    </vt:vector>
  </TitlesOfParts>
  <Company>Deftones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Мој дигитални хербаријум</dc:title>
  <dc:creator>PC</dc:creator>
  <cp:lastModifiedBy>381653231281</cp:lastModifiedBy>
  <cp:revision>133</cp:revision>
  <dcterms:created xsi:type="dcterms:W3CDTF">2021-05-19T15:43:56Z</dcterms:created>
  <dcterms:modified xsi:type="dcterms:W3CDTF">2021-05-21T09:29:28Z</dcterms:modified>
</cp:coreProperties>
</file>