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4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2" r:id="rId5"/>
    <p:sldId id="264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89" r:id="rId22"/>
    <p:sldId id="291" r:id="rId23"/>
    <p:sldId id="279" r:id="rId24"/>
    <p:sldId id="292" r:id="rId25"/>
    <p:sldId id="293" r:id="rId26"/>
    <p:sldId id="280" r:id="rId27"/>
    <p:sldId id="294" r:id="rId28"/>
    <p:sldId id="295" r:id="rId29"/>
    <p:sldId id="281" r:id="rId30"/>
    <p:sldId id="296" r:id="rId31"/>
    <p:sldId id="283" r:id="rId32"/>
    <p:sldId id="297" r:id="rId33"/>
    <p:sldId id="298" r:id="rId34"/>
    <p:sldId id="284" r:id="rId35"/>
    <p:sldId id="299" r:id="rId36"/>
    <p:sldId id="301" r:id="rId37"/>
    <p:sldId id="285" r:id="rId38"/>
    <p:sldId id="302" r:id="rId39"/>
    <p:sldId id="282" r:id="rId40"/>
    <p:sldId id="303" r:id="rId41"/>
    <p:sldId id="286" r:id="rId42"/>
    <p:sldId id="304" r:id="rId43"/>
    <p:sldId id="305" r:id="rId44"/>
    <p:sldId id="288" r:id="rId45"/>
    <p:sldId id="306" r:id="rId46"/>
    <p:sldId id="287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1" autoAdjust="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2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10000"/>
                    </a14:imgEffect>
                    <a14:imgEffect>
                      <a14:brightnessContrast bright="10000" contrast="-20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2914650"/>
          </a:xfrm>
        </p:spPr>
        <p:txBody>
          <a:bodyPr>
            <a:normAutofit/>
          </a:bodyPr>
          <a:lstStyle/>
          <a:p>
            <a:r>
              <a:rPr lang="sr-Cyrl-R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ДИГИТАЛНИ ХЕРБАРИЈУМ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4800600"/>
            <a:ext cx="4191000" cy="1600200"/>
          </a:xfrm>
        </p:spPr>
        <p:txBody>
          <a:bodyPr>
            <a:normAutofit/>
          </a:bodyPr>
          <a:lstStyle/>
          <a:p>
            <a:pPr algn="l"/>
            <a:r>
              <a:rPr lang="sr-Cyrl-RS" sz="2400" dirty="0" smtClean="0"/>
              <a:t>Вељко Јеленић </a:t>
            </a:r>
            <a:r>
              <a:rPr lang="en-US" sz="2400" dirty="0" smtClean="0"/>
              <a:t>III2</a:t>
            </a:r>
            <a:endParaRPr lang="sr-Cyrl-RS" sz="2400" dirty="0" smtClean="0"/>
          </a:p>
          <a:p>
            <a:pPr algn="l"/>
            <a:r>
              <a:rPr lang="sr-Cyrl-RS" sz="2400" dirty="0" smtClean="0"/>
              <a:t>Алексиначка гимназија</a:t>
            </a:r>
          </a:p>
          <a:p>
            <a:pPr algn="l"/>
            <a:r>
              <a:rPr lang="sr-Cyrl-RS" sz="2400" dirty="0" smtClean="0"/>
              <a:t>Професор: Јелена Петровић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7218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6600" dirty="0" smtClean="0"/>
              <a:t>Маслачак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534400" cy="51054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800" dirty="0" smtClean="0"/>
              <a:t>Назив - </a:t>
            </a:r>
            <a:r>
              <a:rPr lang="ru-RU" sz="1800" i="1" dirty="0"/>
              <a:t>Taraxacum officinale</a:t>
            </a:r>
            <a:endParaRPr lang="ru-RU" sz="1800" dirty="0" smtClean="0"/>
          </a:p>
          <a:p>
            <a:pPr>
              <a:buFont typeface="Wingdings" pitchFamily="2" charset="2"/>
              <a:buChar char="Ø"/>
            </a:pPr>
            <a:r>
              <a:rPr lang="ru-RU" sz="1800" dirty="0" smtClean="0"/>
              <a:t>Породица - </a:t>
            </a:r>
            <a:r>
              <a:rPr lang="ru-RU" sz="1800" dirty="0"/>
              <a:t>Asteraceae</a:t>
            </a:r>
            <a:endParaRPr lang="ru-RU" sz="1800" dirty="0" smtClean="0"/>
          </a:p>
          <a:p>
            <a:pPr>
              <a:buFont typeface="Wingdings" pitchFamily="2" charset="2"/>
              <a:buChar char="Ø"/>
            </a:pPr>
            <a:r>
              <a:rPr lang="ru-RU" sz="1800" dirty="0" smtClean="0"/>
              <a:t>Род - </a:t>
            </a:r>
            <a:r>
              <a:rPr lang="ru-RU" sz="1800" i="1" dirty="0"/>
              <a:t>Taraxacum </a:t>
            </a:r>
            <a:endParaRPr lang="ru-RU" sz="1800" dirty="0" smtClean="0"/>
          </a:p>
          <a:p>
            <a:pPr marL="0" indent="0">
              <a:buNone/>
            </a:pPr>
            <a:endParaRPr lang="ru-RU" sz="1800" b="1" dirty="0"/>
          </a:p>
          <a:p>
            <a:pPr marL="0" indent="0">
              <a:buNone/>
            </a:pPr>
            <a:r>
              <a:rPr lang="ru-RU" sz="1800" dirty="0" smtClean="0"/>
              <a:t>Маслачак</a:t>
            </a:r>
            <a:r>
              <a:rPr lang="ru-RU" sz="1800" dirty="0"/>
              <a:t> </a:t>
            </a:r>
            <a:r>
              <a:rPr lang="ru-RU" sz="1800" dirty="0" smtClean="0"/>
              <a:t>расте </a:t>
            </a:r>
            <a:r>
              <a:rPr lang="ru-RU" sz="1800" dirty="0"/>
              <a:t>у деловима умерене климе, на травњацима, поред пута, обалама и другим областима са влажним </a:t>
            </a:r>
            <a:r>
              <a:rPr lang="ru-RU" sz="1800" dirty="0" smtClean="0"/>
              <a:t>тлом.</a:t>
            </a:r>
          </a:p>
          <a:p>
            <a:pPr marL="0" indent="0">
              <a:buNone/>
            </a:pPr>
            <a:r>
              <a:rPr lang="ru-RU" sz="1800" dirty="0" smtClean="0"/>
              <a:t>Корен</a:t>
            </a:r>
            <a:r>
              <a:rPr lang="ru-RU" sz="1800" dirty="0"/>
              <a:t> је осовински, углавном негранат, достиже дужину око пола метра</a:t>
            </a:r>
            <a:r>
              <a:rPr lang="ru-RU" sz="1800" dirty="0" smtClean="0"/>
              <a:t>. Стабло</a:t>
            </a:r>
            <a:r>
              <a:rPr lang="ru-RU" sz="1800" dirty="0"/>
              <a:t> је усправно оријентисано, без листова, шупље, округло, висине око 20 cm и садржи по једну </a:t>
            </a:r>
            <a:r>
              <a:rPr lang="ru-RU" sz="1800" dirty="0" smtClean="0"/>
              <a:t>цваст.</a:t>
            </a:r>
            <a:r>
              <a:rPr lang="ru-RU" sz="1800" dirty="0"/>
              <a:t> </a:t>
            </a:r>
            <a:r>
              <a:rPr lang="ru-RU" sz="1800" dirty="0" smtClean="0"/>
              <a:t>Цветови</a:t>
            </a:r>
            <a:r>
              <a:rPr lang="ru-RU" sz="1800" dirty="0"/>
              <a:t> </a:t>
            </a:r>
            <a:r>
              <a:rPr lang="ru-RU" sz="1800" dirty="0" smtClean="0"/>
              <a:t>су </a:t>
            </a:r>
            <a:r>
              <a:rPr lang="ru-RU" sz="1800" dirty="0"/>
              <a:t>јарко жуте боје, језичасти, груписани у главичасту цваст, пречника до 5 cm</a:t>
            </a:r>
            <a:r>
              <a:rPr lang="ru-RU" sz="1800" dirty="0" smtClean="0"/>
              <a:t>.</a:t>
            </a:r>
            <a:r>
              <a:rPr lang="ru-RU" sz="1800" dirty="0"/>
              <a:t> Биљка је двополна и фотосензитивна, односно цветови се затварају након заласка сунца или при облачном времену. </a:t>
            </a:r>
            <a:r>
              <a:rPr lang="ru-RU" sz="1800" dirty="0" smtClean="0"/>
              <a:t>Плод </a:t>
            </a:r>
            <a:r>
              <a:rPr lang="ru-RU" sz="1800" dirty="0"/>
              <a:t>је скуп сивих, маљавих, једносемених ахенија са </a:t>
            </a:r>
            <a:r>
              <a:rPr lang="ru-RU" sz="1800" dirty="0" smtClean="0"/>
              <a:t>папусом, </a:t>
            </a:r>
            <a:r>
              <a:rPr lang="ru-RU" sz="1800" dirty="0"/>
              <a:t>које се лако расејавају ветром. </a:t>
            </a:r>
            <a:r>
              <a:rPr lang="ru-RU" sz="1800" dirty="0" smtClean="0"/>
              <a:t>Цела </a:t>
            </a:r>
            <a:r>
              <a:rPr lang="ru-RU" sz="1800" dirty="0"/>
              <a:t>биљка је богата млечним </a:t>
            </a:r>
            <a:r>
              <a:rPr lang="ru-RU" sz="1800" dirty="0" smtClean="0"/>
              <a:t>соком.</a:t>
            </a:r>
            <a:r>
              <a:rPr lang="ru-RU" sz="1800" dirty="0"/>
              <a:t> </a:t>
            </a:r>
            <a:endParaRPr lang="ru-RU" sz="1800" dirty="0" smtClean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09759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6600" dirty="0" smtClean="0"/>
              <a:t>Маслачак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49530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Позната је, осим по лековитости, као изузетно хранљива биљка богата витаминима Ц и А, органским </a:t>
            </a:r>
            <a:r>
              <a:rPr lang="ru-RU" sz="1800" dirty="0" smtClean="0"/>
              <a:t>киселинама, минералима (посебно калијумом, натријумом и магнезијумом). Пролећна салата прави се од сасвим младих листова који се беру пре цветања и ван насељеног подручја. У народној медицини се користи за опште јачање организма и пролећно чишћење крви. Од њега се може правити чај, сируп, мед или маслачково вино. У млечном соку садржи хетерозиде, угљене хидрате и минерале, па се користи за лечење упале и камена жучне кесе, жутице, смањеног лучења мокраће, поремећаја у исхрани итд. Стабло се користи у терапији дијабетеса.</a:t>
            </a:r>
          </a:p>
          <a:p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803400"/>
            <a:ext cx="3505489" cy="46739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2944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6600" dirty="0" smtClean="0"/>
              <a:t>Маслачак</a:t>
            </a:r>
            <a:endParaRPr lang="en-US" sz="6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25600"/>
            <a:ext cx="3657600" cy="4876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38300"/>
            <a:ext cx="3638550" cy="4851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7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6600" dirty="0" smtClean="0"/>
              <a:t>Липа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382000" cy="49530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Назив - </a:t>
            </a:r>
            <a:r>
              <a:rPr lang="en-US" sz="1800" i="1" dirty="0" err="1"/>
              <a:t>Tilia</a:t>
            </a:r>
            <a:endParaRPr lang="sr-Cyrl-RS" sz="1800" dirty="0" smtClean="0"/>
          </a:p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Породица - </a:t>
            </a:r>
            <a:r>
              <a:rPr lang="en-US" sz="1800" dirty="0" err="1"/>
              <a:t>Malvaceae</a:t>
            </a:r>
            <a:endParaRPr lang="sr-Cyrl-RS" sz="1800" dirty="0" smtClean="0"/>
          </a:p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Род - </a:t>
            </a:r>
            <a:r>
              <a:rPr lang="en-US" sz="1800" i="1" dirty="0" err="1" smtClean="0"/>
              <a:t>Tilia</a:t>
            </a:r>
            <a:endParaRPr lang="sr-Cyrl-RS" sz="1800" i="1" dirty="0" smtClean="0"/>
          </a:p>
          <a:p>
            <a:pPr marL="0" indent="0">
              <a:buNone/>
            </a:pPr>
            <a:endParaRPr lang="sr-Cyrl-RS" sz="1800" dirty="0"/>
          </a:p>
          <a:p>
            <a:pPr marL="0" indent="0">
              <a:buNone/>
            </a:pPr>
            <a:r>
              <a:rPr lang="ru-RU" sz="1800" dirty="0"/>
              <a:t>Липа </a:t>
            </a:r>
            <a:r>
              <a:rPr lang="ru-RU" sz="1800" dirty="0" smtClean="0"/>
              <a:t>је </a:t>
            </a:r>
            <a:r>
              <a:rPr lang="ru-RU" sz="1800" dirty="0"/>
              <a:t>род који обухвата око 30 врста листопадног дрвећа у северној умереној </a:t>
            </a:r>
            <a:r>
              <a:rPr lang="ru-RU" sz="1800" dirty="0" smtClean="0"/>
              <a:t>зони. У </a:t>
            </a:r>
            <a:r>
              <a:rPr lang="ru-RU" sz="1800" dirty="0"/>
              <a:t>нашим крајевима расту бела или сребрна липа (</a:t>
            </a:r>
            <a:r>
              <a:rPr lang="ru-RU" sz="1800" i="1" dirty="0"/>
              <a:t>Tilia tomentosa</a:t>
            </a:r>
            <a:r>
              <a:rPr lang="ru-RU" sz="1800" dirty="0" smtClean="0"/>
              <a:t>), крупнолисна липа</a:t>
            </a:r>
            <a:r>
              <a:rPr lang="ru-RU" sz="1800" dirty="0"/>
              <a:t> (</a:t>
            </a:r>
            <a:r>
              <a:rPr lang="ru-RU" sz="1800" i="1" dirty="0"/>
              <a:t>Tilia platyphyllos</a:t>
            </a:r>
            <a:r>
              <a:rPr lang="ru-RU" sz="1800" dirty="0"/>
              <a:t>) и ситнолисна липа (</a:t>
            </a:r>
            <a:r>
              <a:rPr lang="ru-RU" sz="1800" i="1" dirty="0"/>
              <a:t>Tilia cordata</a:t>
            </a:r>
            <a:r>
              <a:rPr lang="ru-RU" sz="1800" dirty="0" smtClean="0"/>
              <a:t>).</a:t>
            </a:r>
          </a:p>
          <a:p>
            <a:pPr marL="0" indent="0">
              <a:buNone/>
            </a:pPr>
            <a:r>
              <a:rPr lang="ru-RU" sz="1800" dirty="0" smtClean="0"/>
              <a:t>Липе </a:t>
            </a:r>
            <a:r>
              <a:rPr lang="ru-RU" sz="1800" dirty="0"/>
              <a:t>досежу висину од 25 до 30 m, а старост од неколико стотина година. Листови </a:t>
            </a:r>
            <a:r>
              <a:rPr lang="ru-RU" sz="1800" dirty="0" smtClean="0"/>
              <a:t>су двореди </a:t>
            </a:r>
            <a:r>
              <a:rPr lang="ru-RU" sz="1800" dirty="0"/>
              <a:t>са дугом петељком, већином </a:t>
            </a:r>
            <a:r>
              <a:rPr lang="ru-RU" sz="1800" dirty="0" smtClean="0"/>
              <a:t>срцасто. </a:t>
            </a:r>
            <a:r>
              <a:rPr lang="ru-RU" sz="1800" dirty="0"/>
              <a:t>Цветови липе су мали, </a:t>
            </a:r>
            <a:r>
              <a:rPr lang="ru-RU" sz="1800" dirty="0" smtClean="0"/>
              <a:t>петочлани </a:t>
            </a:r>
            <a:r>
              <a:rPr lang="ru-RU" sz="1800" dirty="0"/>
              <a:t>зеленкастожуте боје, пријатног </a:t>
            </a:r>
            <a:r>
              <a:rPr lang="ru-RU" sz="1800" dirty="0" smtClean="0"/>
              <a:t>мириса. Плод </a:t>
            </a:r>
            <a:r>
              <a:rPr lang="ru-RU" sz="1800" dirty="0"/>
              <a:t>је орашица настала срастањем пет </a:t>
            </a:r>
            <a:r>
              <a:rPr lang="ru-RU" sz="1800" dirty="0" smtClean="0"/>
              <a:t>карпела. </a:t>
            </a:r>
          </a:p>
          <a:p>
            <a:pPr marL="0" indent="0">
              <a:buNone/>
            </a:pPr>
            <a:r>
              <a:rPr lang="ru-RU" sz="1800" dirty="0" smtClean="0"/>
              <a:t>Липов </a:t>
            </a:r>
            <a:r>
              <a:rPr lang="ru-RU" sz="1800" dirty="0"/>
              <a:t>цвет се користи за </a:t>
            </a:r>
            <a:r>
              <a:rPr lang="ru-RU" sz="1800" dirty="0" smtClean="0"/>
              <a:t>прављење</a:t>
            </a:r>
            <a:r>
              <a:rPr lang="ru-RU" sz="1800" dirty="0"/>
              <a:t> чаја, а дрво се може користити за прављење играчака, јер је лагано. Није подесно за употребу у грађевинарству и </a:t>
            </a:r>
            <a:r>
              <a:rPr lang="ru-RU" sz="1800" dirty="0" smtClean="0"/>
              <a:t>индустрији намештаја јер </a:t>
            </a:r>
            <a:r>
              <a:rPr lang="ru-RU" sz="1800" dirty="0"/>
              <a:t>му је чврстоћа мала.</a:t>
            </a:r>
          </a:p>
          <a:p>
            <a:pPr marL="0" indent="0">
              <a:buNone/>
            </a:pP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269762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Cyrl-RS" sz="6600" dirty="0" smtClean="0"/>
              <a:t>Липа</a:t>
            </a:r>
            <a:endParaRPr lang="en-US" sz="6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584650"/>
            <a:ext cx="3661875" cy="4882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1"/>
          <a:stretch/>
        </p:blipFill>
        <p:spPr>
          <a:xfrm>
            <a:off x="556491" y="1600200"/>
            <a:ext cx="3791359" cy="4851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4118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6600" dirty="0" smtClean="0"/>
              <a:t>Коприва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51054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Назив - </a:t>
            </a:r>
            <a:r>
              <a:rPr lang="la-Latn" sz="1800" i="1" dirty="0"/>
              <a:t>U</a:t>
            </a:r>
            <a:r>
              <a:rPr lang="la-Latn" sz="1800" i="1" dirty="0" smtClean="0"/>
              <a:t>rtica </a:t>
            </a:r>
            <a:r>
              <a:rPr lang="la-Latn" sz="1800" i="1" dirty="0"/>
              <a:t>dioica</a:t>
            </a:r>
            <a:endParaRPr lang="sr-Cyrl-RS" sz="1800" dirty="0" smtClean="0"/>
          </a:p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Породица - </a:t>
            </a:r>
            <a:r>
              <a:rPr lang="en-US" sz="1800" i="1" dirty="0" err="1" smtClean="0"/>
              <a:t>Urticaceae</a:t>
            </a:r>
            <a:endParaRPr lang="sr-Cyrl-RS" sz="1800" i="1" dirty="0" smtClean="0"/>
          </a:p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Род -</a:t>
            </a:r>
            <a:r>
              <a:rPr lang="la-Latn" sz="1800" i="1" dirty="0"/>
              <a:t> </a:t>
            </a:r>
            <a:r>
              <a:rPr lang="la-Latn" sz="1800" i="1" dirty="0" smtClean="0"/>
              <a:t>Urtica</a:t>
            </a:r>
            <a:endParaRPr lang="sr-Cyrl-RS" sz="1800" i="1" dirty="0" smtClean="0"/>
          </a:p>
          <a:p>
            <a:pPr>
              <a:buFont typeface="Wingdings" pitchFamily="2" charset="2"/>
              <a:buChar char="Ø"/>
            </a:pPr>
            <a:endParaRPr lang="sr-Cyrl-RS" sz="1800" i="1" dirty="0"/>
          </a:p>
          <a:p>
            <a:pPr marL="0" indent="0">
              <a:buNone/>
            </a:pPr>
            <a:r>
              <a:rPr lang="ru-RU" sz="1800" dirty="0" smtClean="0"/>
              <a:t>Корен </a:t>
            </a:r>
            <a:r>
              <a:rPr lang="ru-RU" sz="1800" dirty="0"/>
              <a:t>је жиличаст. Стабло је усправно, четвртасто, дужине око 1.5 м. Листови су издужено јајасти, тестерасто назубљени и храпави. Смештени су на дршкама</a:t>
            </a:r>
            <a:r>
              <a:rPr lang="ru-RU" sz="1800" dirty="0" smtClean="0"/>
              <a:t>.</a:t>
            </a:r>
            <a:r>
              <a:rPr lang="ru-RU" sz="1800" dirty="0"/>
              <a:t> </a:t>
            </a:r>
            <a:r>
              <a:rPr lang="ru-RU" sz="1800" dirty="0" smtClean="0"/>
              <a:t>Цвет </a:t>
            </a:r>
            <a:r>
              <a:rPr lang="ru-RU" sz="1800" dirty="0"/>
              <a:t>је двополан, зелено-жуте боје, малих димензија, груписан у висеће цвасти</a:t>
            </a:r>
            <a:r>
              <a:rPr lang="ru-RU" sz="1800" dirty="0" smtClean="0"/>
              <a:t>.</a:t>
            </a:r>
            <a:r>
              <a:rPr lang="ru-RU" sz="1800" dirty="0"/>
              <a:t> </a:t>
            </a:r>
            <a:r>
              <a:rPr lang="ru-RU" sz="1800" dirty="0" smtClean="0"/>
              <a:t>Семе </a:t>
            </a:r>
            <a:r>
              <a:rPr lang="ru-RU" sz="1800" dirty="0"/>
              <a:t>је врло ситно али бројно, и има велики потенцијал клијања и преживљавања неповољних услова. </a:t>
            </a:r>
          </a:p>
          <a:p>
            <a:pPr marL="0" indent="0">
              <a:buNone/>
            </a:pPr>
            <a:r>
              <a:rPr lang="ru-RU" sz="1800" dirty="0" smtClean="0"/>
              <a:t>Расејава </a:t>
            </a:r>
            <a:r>
              <a:rPr lang="ru-RU" sz="1800" dirty="0"/>
              <a:t>се ветром, док се размножава вегетативно или </a:t>
            </a:r>
            <a:r>
              <a:rPr lang="ru-RU" sz="1800" dirty="0" smtClean="0"/>
              <a:t>семеном. Присутна </a:t>
            </a:r>
            <a:r>
              <a:rPr lang="ru-RU" sz="1800" dirty="0"/>
              <a:t>је на свим континентима. Среће се у шумама, ивицам шума, на ливадама, пашњацима, поред путева.</a:t>
            </a:r>
          </a:p>
          <a:p>
            <a:pPr marL="0" indent="0">
              <a:buNone/>
            </a:pPr>
            <a:r>
              <a:rPr lang="ru-RU" sz="1800" dirty="0" smtClean="0"/>
              <a:t>Млади </a:t>
            </a:r>
            <a:r>
              <a:rPr lang="ru-RU" sz="1800" dirty="0"/>
              <a:t>изданци и листови су богати минералима, гвожђем, калцијумом, фосфором, витамином Ц и пигментима, па се користе у исхрани као салата или као додатак различитим јелима. Чај од листова или цветова коприве се користи као диуетик или код реуматских тегоба. </a:t>
            </a:r>
            <a:r>
              <a:rPr lang="ru-RU" sz="1800" dirty="0" smtClean="0"/>
              <a:t>Корен </a:t>
            </a:r>
            <a:r>
              <a:rPr lang="ru-RU" sz="1800" dirty="0"/>
              <a:t>се може употребити код проблема са упалом простате или као додатак шампону за јачање косе. </a:t>
            </a:r>
          </a:p>
          <a:p>
            <a:pPr marL="0" indent="0">
              <a:buNone/>
            </a:pPr>
            <a:r>
              <a:rPr lang="ru-RU" sz="1800" dirty="0"/>
              <a:t> </a:t>
            </a:r>
          </a:p>
          <a:p>
            <a:pPr>
              <a:buFont typeface="Wingdings" pitchFamily="2" charset="2"/>
              <a:buChar char="Ø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79798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Cyrl-RS" sz="6600" dirty="0" smtClean="0"/>
              <a:t>Коприва</a:t>
            </a:r>
            <a:endParaRPr lang="en-US" sz="6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25600"/>
            <a:ext cx="3657600" cy="4876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00200"/>
            <a:ext cx="3676650" cy="4902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4727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6600" dirty="0" smtClean="0"/>
              <a:t>Багрем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382000" cy="51054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Назив - </a:t>
            </a:r>
            <a:r>
              <a:rPr lang="en-US" sz="1800" i="1" dirty="0" err="1"/>
              <a:t>Robinia</a:t>
            </a:r>
            <a:r>
              <a:rPr lang="en-US" sz="1800" i="1" dirty="0"/>
              <a:t> </a:t>
            </a:r>
            <a:r>
              <a:rPr lang="en-US" sz="1800" i="1" dirty="0" err="1"/>
              <a:t>pseudoacacia</a:t>
            </a:r>
            <a:endParaRPr lang="sr-Cyrl-RS" sz="1800" dirty="0" smtClean="0"/>
          </a:p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Породица - </a:t>
            </a:r>
            <a:r>
              <a:rPr lang="en-US" sz="1800" i="1" dirty="0" err="1"/>
              <a:t>Fabaceae</a:t>
            </a:r>
            <a:endParaRPr lang="sr-Cyrl-RS" sz="1800" i="1" dirty="0" smtClean="0"/>
          </a:p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Род - </a:t>
            </a:r>
            <a:r>
              <a:rPr lang="en-US" sz="1800" i="1" dirty="0" err="1" smtClean="0"/>
              <a:t>Robinia</a:t>
            </a:r>
            <a:endParaRPr lang="sr-Cyrl-RS" sz="1800" i="1" dirty="0" smtClean="0"/>
          </a:p>
          <a:p>
            <a:pPr>
              <a:buFont typeface="Wingdings" pitchFamily="2" charset="2"/>
              <a:buChar char="Ø"/>
            </a:pPr>
            <a:endParaRPr lang="sr-Cyrl-RS" sz="1800" i="1" dirty="0"/>
          </a:p>
          <a:p>
            <a:pPr marL="0" indent="0">
              <a:buNone/>
            </a:pPr>
            <a:r>
              <a:rPr lang="ru-RU" sz="1800" dirty="0"/>
              <a:t>Багрем </a:t>
            </a:r>
            <a:r>
              <a:rPr lang="ru-RU" sz="1800" dirty="0" smtClean="0"/>
              <a:t>је</a:t>
            </a:r>
            <a:r>
              <a:rPr lang="ru-RU" sz="1800" dirty="0"/>
              <a:t> листопадно дрво п</a:t>
            </a:r>
            <a:r>
              <a:rPr lang="ru-RU" sz="1800" dirty="0" smtClean="0"/>
              <a:t>ореклом из </a:t>
            </a:r>
            <a:r>
              <a:rPr lang="ru-RU" sz="1800" dirty="0"/>
              <a:t>југоисточног дела САД, али је ареал ове врсте проширен на Северну Америку, Европу и Азију.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Корен</a:t>
            </a:r>
            <a:r>
              <a:rPr lang="ru-RU" sz="1800" dirty="0"/>
              <a:t> је добро </a:t>
            </a:r>
            <a:r>
              <a:rPr lang="ru-RU" sz="1800" dirty="0" smtClean="0"/>
              <a:t>развијен. Стабло</a:t>
            </a:r>
            <a:r>
              <a:rPr lang="ru-RU" sz="1800" dirty="0"/>
              <a:t> може да нарасте до 25 m, а прсни пречник стабла може бити до 50 cm. Кора је тамносмеђа и избраздана. Изданци су дуги и шиболики, црвеносмеђи, глатки и сјајни и равномерно ребрасти. </a:t>
            </a:r>
            <a:r>
              <a:rPr lang="ru-RU" sz="1800" dirty="0" smtClean="0"/>
              <a:t>Између </a:t>
            </a:r>
            <a:r>
              <a:rPr lang="ru-RU" sz="1800" dirty="0"/>
              <a:t>два трна налазе се пупољак који су на тај начин заштићени. </a:t>
            </a:r>
            <a:r>
              <a:rPr lang="ru-RU" sz="1800" dirty="0" smtClean="0"/>
              <a:t>Крошња</a:t>
            </a:r>
            <a:r>
              <a:rPr lang="ru-RU" sz="1800" dirty="0"/>
              <a:t> је прозрачна, округлог или дугуљастог </a:t>
            </a:r>
            <a:r>
              <a:rPr lang="ru-RU" sz="1800" dirty="0" smtClean="0"/>
              <a:t>облика. </a:t>
            </a:r>
            <a:r>
              <a:rPr lang="ru-RU" sz="1800" dirty="0"/>
              <a:t>Сам лист је дуг 10-30 cm. Цветови у групама од 15 до 20 формирају висеће гроздасте </a:t>
            </a:r>
            <a:r>
              <a:rPr lang="ru-RU" sz="1800" dirty="0" smtClean="0"/>
              <a:t>цвасти. </a:t>
            </a:r>
            <a:r>
              <a:rPr lang="ru-RU" sz="1800" dirty="0"/>
              <a:t>Пријатно миришу и медоносни су. </a:t>
            </a:r>
            <a:r>
              <a:rPr lang="ru-RU" sz="1800" dirty="0" smtClean="0"/>
              <a:t>Плод</a:t>
            </a:r>
            <a:r>
              <a:rPr lang="ru-RU" sz="1800" dirty="0"/>
              <a:t> је спљоштена и гола махуна тамносмеђе боје. Дршка плода је кратка. У махуни се налази 4-10 семена. Семе је бубрежастог </a:t>
            </a:r>
            <a:r>
              <a:rPr lang="ru-RU" sz="1800" dirty="0" smtClean="0"/>
              <a:t>облика, </a:t>
            </a:r>
            <a:r>
              <a:rPr lang="ru-RU" sz="1800" dirty="0"/>
              <a:t>тамносмеђе и може имати пеге, са тврдом семењачом коју клица тешко пробија.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13282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6600" dirty="0" smtClean="0"/>
              <a:t>Багрем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382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Багрем </a:t>
            </a:r>
            <a:r>
              <a:rPr lang="ru-RU" sz="1800" dirty="0"/>
              <a:t>је веома значајан за пчеларство, јер пчеле праве рани мед сакупљајући полен са његових мирисних цветова. Ниске гране и изданци багрема омиљена су храна козама. Осушени лист багрема служи као лисник и користи се као храна ситнијих домаћих </a:t>
            </a:r>
            <a:r>
              <a:rPr lang="ru-RU" sz="1800" dirty="0" smtClean="0"/>
              <a:t>животиња </a:t>
            </a:r>
            <a:r>
              <a:rPr lang="ru-RU" sz="1800" dirty="0"/>
              <a:t>у зимском периоду. Дрво багрема користи се као техничка грађа, најчешће за израду ограда, али за израду кровних конструкција </a:t>
            </a:r>
            <a:r>
              <a:rPr lang="ru-RU" sz="1800" dirty="0" smtClean="0"/>
              <a:t>и стубова </a:t>
            </a:r>
            <a:r>
              <a:rPr lang="ru-RU" sz="1800" dirty="0"/>
              <a:t>за шпалире, код подизања воћњака, малинара и купинара. У </a:t>
            </a:r>
            <a:r>
              <a:rPr lang="ru-RU" sz="1800" dirty="0" smtClean="0"/>
              <a:t>грађевинарству се </a:t>
            </a:r>
            <a:r>
              <a:rPr lang="ru-RU" sz="1800" dirty="0"/>
              <a:t>користи и за израду паркета који има лепу жуту боју. Багрем је такође и врло квалитетно огревно дрво.</a:t>
            </a:r>
          </a:p>
          <a:p>
            <a:pPr>
              <a:buFont typeface="Wingdings" pitchFamily="2" charset="2"/>
              <a:buChar char="Ø"/>
            </a:pPr>
            <a:endParaRPr lang="sr-Cyrl-R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38330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6600" dirty="0" smtClean="0"/>
              <a:t>Багрем</a:t>
            </a:r>
            <a:endParaRPr lang="en-US" sz="6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11300"/>
            <a:ext cx="3657600" cy="4876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524000"/>
            <a:ext cx="3638550" cy="4851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4237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4724400" cy="51816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Назив - </a:t>
            </a:r>
            <a:r>
              <a:rPr lang="en-US" sz="1800" i="1" dirty="0" err="1" smtClean="0"/>
              <a:t>Sambucus</a:t>
            </a:r>
            <a:r>
              <a:rPr lang="en-US" sz="1800" i="1" dirty="0" smtClean="0"/>
              <a:t> </a:t>
            </a:r>
            <a:r>
              <a:rPr lang="en-US" sz="1800" i="1" dirty="0" err="1"/>
              <a:t>nigra</a:t>
            </a:r>
            <a:endParaRPr lang="sr-Cyrl-RS" sz="1800" dirty="0" smtClean="0"/>
          </a:p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Породица - </a:t>
            </a:r>
            <a:r>
              <a:rPr lang="en-US" sz="1800" i="1" dirty="0" err="1" smtClean="0"/>
              <a:t>Adoxaceae</a:t>
            </a:r>
            <a:endParaRPr lang="sr-Cyrl-RS" sz="1800" i="1" dirty="0" smtClean="0"/>
          </a:p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Род</a:t>
            </a:r>
            <a:r>
              <a:rPr lang="en-US" sz="1800" dirty="0" smtClean="0"/>
              <a:t> </a:t>
            </a:r>
            <a:r>
              <a:rPr lang="sr-Cyrl-RS" sz="1800" dirty="0" smtClean="0"/>
              <a:t>– </a:t>
            </a:r>
            <a:r>
              <a:rPr lang="en-US" sz="1800" i="1" dirty="0" err="1" smtClean="0"/>
              <a:t>Sambucus</a:t>
            </a:r>
            <a:endParaRPr lang="sr-Cyrl-RS" sz="1800" i="1" dirty="0" smtClean="0"/>
          </a:p>
          <a:p>
            <a:pPr marL="0" indent="0">
              <a:buNone/>
            </a:pPr>
            <a:endParaRPr lang="ru-RU" sz="1800" i="1" dirty="0" smtClean="0"/>
          </a:p>
          <a:p>
            <a:pPr marL="0" indent="0">
              <a:buNone/>
            </a:pPr>
            <a:r>
              <a:rPr lang="ru-RU" sz="1800" dirty="0" smtClean="0"/>
              <a:t>Главни </a:t>
            </a:r>
            <a:r>
              <a:rPr lang="ru-RU" sz="1800" dirty="0"/>
              <a:t>део који се користи у лековите сврхе је цвет зове</a:t>
            </a:r>
            <a:r>
              <a:rPr lang="ru-RU" sz="1800" dirty="0" smtClean="0"/>
              <a:t>. Од </a:t>
            </a:r>
            <a:r>
              <a:rPr lang="ru-RU" sz="1800" dirty="0"/>
              <a:t>витамина у највећој количини садржи витамин Б, витамин Ц, а од минерала гвожђе и селен којег јако мало има у другим биљкама. Поред витамина и минерала оно што је издваја од осталих јесте етерично уље зове које садржи танине, пектине, флавоноиде, гликозиде, слузи. Главна активна материја зове је самбунигрин. Зова, такође, садржи одређену количину шећера и воћних киселина. Зелени листови зове су отровни, такође, због присуства калцијум оксалата у њима.</a:t>
            </a:r>
            <a:endParaRPr lang="en-US" sz="1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Cyrl-RS" sz="6600" dirty="0" smtClean="0"/>
              <a:t>Зова</a:t>
            </a:r>
            <a:endParaRPr lang="en-US" sz="6600" i="1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752600"/>
            <a:ext cx="3581400" cy="4775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028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6600" dirty="0" smtClean="0"/>
              <a:t>Детелина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382000" cy="51054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Назив - </a:t>
            </a:r>
            <a:r>
              <a:rPr lang="en-US" sz="1800" i="1" dirty="0" err="1"/>
              <a:t>Trifolium</a:t>
            </a:r>
            <a:endParaRPr lang="sr-Cyrl-RS" sz="1800" dirty="0" smtClean="0"/>
          </a:p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Породица - </a:t>
            </a:r>
            <a:r>
              <a:rPr lang="en-US" sz="1800" i="1" dirty="0" err="1"/>
              <a:t>Fabaceae</a:t>
            </a:r>
            <a:endParaRPr lang="sr-Cyrl-RS" sz="1800" i="1" dirty="0" smtClean="0"/>
          </a:p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Род - </a:t>
            </a:r>
            <a:r>
              <a:rPr lang="en-US" sz="1800" i="1" dirty="0" err="1" smtClean="0"/>
              <a:t>Trifolium</a:t>
            </a:r>
            <a:endParaRPr lang="sr-Cyrl-RS" sz="1800" i="1" dirty="0" smtClean="0"/>
          </a:p>
          <a:p>
            <a:pPr marL="0" indent="0">
              <a:buNone/>
            </a:pPr>
            <a:endParaRPr lang="sr-Cyrl-RS" sz="1800" i="1" dirty="0"/>
          </a:p>
          <a:p>
            <a:pPr marL="0" indent="0">
              <a:buNone/>
            </a:pPr>
            <a:r>
              <a:rPr lang="ru-RU" sz="1800" dirty="0" smtClean="0"/>
              <a:t>Врсте </a:t>
            </a:r>
            <a:r>
              <a:rPr lang="ru-RU" sz="1800" dirty="0"/>
              <a:t>из рода детелина </a:t>
            </a:r>
            <a:r>
              <a:rPr lang="ru-RU" sz="1800" dirty="0" smtClean="0"/>
              <a:t>карактеришу </a:t>
            </a:r>
            <a:r>
              <a:rPr lang="ru-RU" sz="1800" dirty="0"/>
              <a:t>се наизменично сложеним листом, састављеним од три лиске назубљеног обода. Мали, лептирасти цветови су код већине врста скопљени у главичасте, готово лоптасте цвасти, а ретко се могу срести појединачни. Најчешће су, зависно од врсте, бели, жути, ружичасти или црвени. Мали, суви плодови најчешће садрже 1-2 ситне семенке. </a:t>
            </a:r>
          </a:p>
          <a:p>
            <a:pPr marL="0" indent="0">
              <a:buNone/>
            </a:pPr>
            <a:r>
              <a:rPr lang="ru-RU" sz="1800" dirty="0" smtClean="0"/>
              <a:t>Род </a:t>
            </a:r>
            <a:r>
              <a:rPr lang="ru-RU" sz="1800" dirty="0"/>
              <a:t>обухвата преко 300 </a:t>
            </a:r>
            <a:r>
              <a:rPr lang="ru-RU" sz="1800" dirty="0" smtClean="0"/>
              <a:t>врста. Расту </a:t>
            </a:r>
            <a:r>
              <a:rPr lang="ru-RU" sz="1800" dirty="0"/>
              <a:t>широм планете, у умереном и суптропском појасу, осим југоисточној Азији и </a:t>
            </a:r>
            <a:r>
              <a:rPr lang="ru-RU" sz="1800" dirty="0" smtClean="0"/>
              <a:t>Аустралији. </a:t>
            </a:r>
          </a:p>
          <a:p>
            <a:pPr marL="0" indent="0">
              <a:buNone/>
            </a:pPr>
            <a:r>
              <a:rPr lang="ru-RU" sz="1800" dirty="0"/>
              <a:t>Многе врсте детелине су важне врсте у изградњи вегетацијског покривача на планети. 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40303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6600" dirty="0"/>
              <a:t>Детелина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4648200" cy="5105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/>
              <a:t>Већина </a:t>
            </a:r>
            <a:r>
              <a:rPr lang="ru-RU" sz="1800" dirty="0"/>
              <a:t>врста детелина су </a:t>
            </a:r>
            <a:r>
              <a:rPr lang="ru-RU" sz="1800" dirty="0" smtClean="0"/>
              <a:t>одличне медоносне биљке. Нектар </a:t>
            </a:r>
            <a:r>
              <a:rPr lang="ru-RU" sz="1800" dirty="0"/>
              <a:t>беле детелине је безбојан, </a:t>
            </a:r>
            <a:r>
              <a:rPr lang="ru-RU" sz="1800" dirty="0" smtClean="0"/>
              <a:t>ароматичан и </a:t>
            </a:r>
            <a:r>
              <a:rPr lang="ru-RU" sz="1800" dirty="0"/>
              <a:t>са високим </a:t>
            </a:r>
            <a:r>
              <a:rPr lang="ru-RU" sz="1800" dirty="0" smtClean="0"/>
              <a:t>садржајем шећера. Осим </a:t>
            </a:r>
            <a:r>
              <a:rPr lang="ru-RU" sz="1800" dirty="0"/>
              <a:t>нектара пчеле са беле детелине сакупљају и мање количине полена. Брдска бела детелина има сличне особине, а позната је по томе што лучи нектар и у врелим </a:t>
            </a:r>
            <a:r>
              <a:rPr lang="ru-RU" sz="1800" dirty="0" smtClean="0"/>
              <a:t>летњим данима.</a:t>
            </a:r>
          </a:p>
          <a:p>
            <a:pPr marL="0" indent="0">
              <a:buNone/>
            </a:pPr>
            <a:r>
              <a:rPr lang="ru-RU" sz="1800" dirty="0"/>
              <a:t>Детелина је пожељна за исхрану стоке јер је богата протеинима, фосфором и калцијумом, чиме се обезбеђује квалитетна исхран, како у свежем, тако и у сувом стању.</a:t>
            </a:r>
            <a:r>
              <a:rPr lang="ru-RU" sz="1800" baseline="30000" dirty="0"/>
              <a:t> </a:t>
            </a:r>
            <a:r>
              <a:rPr lang="ru-RU" sz="1800" dirty="0"/>
              <a:t>Такође су богати беланчевинама, витаминима (посебно витамином Ц) и каротеном.</a:t>
            </a:r>
          </a:p>
          <a:p>
            <a:pPr marL="0" indent="0">
              <a:buNone/>
            </a:pPr>
            <a:r>
              <a:rPr lang="ru-RU" sz="1800" dirty="0"/>
              <a:t>Осим као сточна храна, листови детелине се могу користити и у људској исхрани.</a:t>
            </a:r>
          </a:p>
          <a:p>
            <a:pPr marL="0" indent="0">
              <a:buNone/>
            </a:pPr>
            <a:endParaRPr lang="ru-RU" sz="1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676400"/>
            <a:ext cx="3590925" cy="4787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1585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6600" dirty="0"/>
              <a:t>Детелина</a:t>
            </a:r>
            <a:endParaRPr lang="en-US" sz="6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45" y="2190750"/>
            <a:ext cx="3200400" cy="4267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486150"/>
            <a:ext cx="3962400" cy="2971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04800" y="1604818"/>
            <a:ext cx="5029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Како </a:t>
            </a:r>
            <a:r>
              <a:rPr lang="ru-RU" dirty="0"/>
              <a:t>нису претерано укусни и тешко се варе због високог садржаја целулозе, најбоље их је припремати као вариво, помешане са другим врстама лиснатог поврћа. Од осушених цветних главица може се припремати укусан чајни напитак.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417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6600" dirty="0" smtClean="0"/>
              <a:t>Бела рада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5181600" cy="51054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Назив - </a:t>
            </a:r>
            <a:r>
              <a:rPr lang="la-Latn" sz="1800" i="1" dirty="0"/>
              <a:t>Bellis </a:t>
            </a:r>
            <a:r>
              <a:rPr lang="la-Latn" sz="1800" i="1" dirty="0" smtClean="0"/>
              <a:t>perennis</a:t>
            </a:r>
            <a:endParaRPr lang="sr-Cyrl-RS" sz="1800" dirty="0" smtClean="0"/>
          </a:p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Породица -</a:t>
            </a:r>
            <a:r>
              <a:rPr lang="en-US" sz="1800" dirty="0" smtClean="0"/>
              <a:t> </a:t>
            </a:r>
            <a:r>
              <a:rPr lang="en-US" sz="1800" i="1" dirty="0" err="1"/>
              <a:t>Asteraceae</a:t>
            </a:r>
            <a:endParaRPr lang="en-US" sz="1800" i="1" dirty="0"/>
          </a:p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Род - </a:t>
            </a:r>
            <a:r>
              <a:rPr lang="en-US" sz="1800" i="1" dirty="0" err="1" smtClean="0"/>
              <a:t>Bellis</a:t>
            </a:r>
            <a:endParaRPr lang="sr-Cyrl-RS" sz="1800" i="1" dirty="0" smtClean="0"/>
          </a:p>
          <a:p>
            <a:pPr marL="0" indent="0">
              <a:buNone/>
            </a:pPr>
            <a:endParaRPr lang="sr-Cyrl-RS" sz="1800" i="1" dirty="0"/>
          </a:p>
          <a:p>
            <a:pPr marL="0" indent="0">
              <a:buNone/>
            </a:pPr>
            <a:r>
              <a:rPr lang="ru-RU" sz="1800" dirty="0" smtClean="0"/>
              <a:t>Висине </a:t>
            </a:r>
            <a:r>
              <a:rPr lang="ru-RU" sz="1800" dirty="0"/>
              <a:t>је од 5 до 15 </a:t>
            </a:r>
            <a:r>
              <a:rPr lang="ru-RU" sz="1800" dirty="0" smtClean="0"/>
              <a:t>cm.</a:t>
            </a:r>
            <a:r>
              <a:rPr lang="ru-RU" sz="1800" baseline="30000" dirty="0" smtClean="0"/>
              <a:t> </a:t>
            </a:r>
            <a:r>
              <a:rPr lang="ru-RU" sz="1800" dirty="0" smtClean="0"/>
              <a:t>Листови</a:t>
            </a:r>
            <a:r>
              <a:rPr lang="ru-RU" sz="1800" dirty="0"/>
              <a:t> су у розети, лопатичасти до објајасти, нагло се сужавају у широку дршку. </a:t>
            </a:r>
            <a:r>
              <a:rPr lang="ru-RU" sz="1800" dirty="0" smtClean="0"/>
              <a:t>Могу </a:t>
            </a:r>
            <a:r>
              <a:rPr lang="ru-RU" sz="1800" dirty="0"/>
              <a:t>имати кратке длаке или су голи</a:t>
            </a:r>
            <a:r>
              <a:rPr lang="ru-RU" sz="1800" dirty="0" smtClean="0"/>
              <a:t>.</a:t>
            </a:r>
            <a:r>
              <a:rPr lang="ru-RU" sz="1800" dirty="0"/>
              <a:t> Цветови образују цвасти главице пречника 1-2 cm. 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Природни ареал ове биљке обухвата Европу, Малу Азију, Сирију и Мадеиру, а унесена је и у Северну Америку и на Нови Зеланд. </a:t>
            </a:r>
          </a:p>
          <a:p>
            <a:pPr marL="0" indent="0">
              <a:buNone/>
            </a:pPr>
            <a:r>
              <a:rPr lang="ru-RU" sz="1800" dirty="0" smtClean="0"/>
              <a:t>Насељава</a:t>
            </a:r>
            <a:r>
              <a:rPr lang="ru-RU" sz="1800" dirty="0"/>
              <a:t> утрине, ливаде и пашњаке низијског, брдског и горског појаса, мада је најбројнија у долинама. Има је и у парковима градских </a:t>
            </a:r>
            <a:r>
              <a:rPr lang="ru-RU" sz="1800" dirty="0" smtClean="0"/>
              <a:t>насеља. </a:t>
            </a:r>
            <a:r>
              <a:rPr lang="ru-RU" sz="1800" dirty="0"/>
              <a:t> Расте до надморске висине од 1.800 m</a:t>
            </a:r>
            <a:r>
              <a:rPr lang="ru-RU" sz="1800" dirty="0" smtClean="0"/>
              <a:t>.</a:t>
            </a:r>
            <a:endParaRPr lang="ru-RU" sz="1800" dirty="0"/>
          </a:p>
          <a:p>
            <a:pPr marL="0" indent="0">
              <a:buNone/>
            </a:pPr>
            <a:endParaRPr lang="sr-Cyrl-RS" sz="1800" i="1" dirty="0" smtClean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133600"/>
            <a:ext cx="3486727" cy="4495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6465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6600" dirty="0" smtClean="0"/>
              <a:t>Бела рада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763000" cy="5105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/>
              <a:t>Ова </a:t>
            </a:r>
            <a:r>
              <a:rPr lang="ru-RU" sz="1800" dirty="0"/>
              <a:t>биљка је лековита и садржи сапонине, горке супстанце, етерична уља и танине, а користи се за припремање чаја за лечење дисајних </a:t>
            </a:r>
            <a:r>
              <a:rPr lang="ru-RU" sz="1800" dirty="0" smtClean="0"/>
              <a:t>органа. </a:t>
            </a:r>
            <a:r>
              <a:rPr lang="ru-RU" sz="1800" dirty="0"/>
              <a:t>Такође је и медоносна биљка</a:t>
            </a:r>
            <a:r>
              <a:rPr lang="ru-RU" sz="1800" dirty="0" smtClean="0"/>
              <a:t>.</a:t>
            </a:r>
            <a:endParaRPr lang="ru-RU" sz="1800" dirty="0"/>
          </a:p>
          <a:p>
            <a:pPr marL="0" indent="0">
              <a:buNone/>
            </a:pPr>
            <a:r>
              <a:rPr lang="ru-RU" sz="1800" dirty="0"/>
              <a:t>Може се користити и у исхрани: од искључиво младих листова се прави салата, а у Немачкој се тврди и зелени пупољци маринирају и употребљавају уместо капра. Отворени цветови су такође </a:t>
            </a:r>
            <a:r>
              <a:rPr lang="ru-RU" sz="1800" dirty="0" smtClean="0"/>
              <a:t>јестиви.</a:t>
            </a:r>
          </a:p>
          <a:p>
            <a:pPr marL="0" indent="0">
              <a:buNone/>
            </a:pPr>
            <a:r>
              <a:rPr lang="en-US" sz="1800" i="1" dirty="0" err="1" smtClean="0"/>
              <a:t>Bellis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perennis</a:t>
            </a:r>
            <a:r>
              <a:rPr lang="en-US" sz="1800" dirty="0" smtClean="0"/>
              <a:t> </a:t>
            </a:r>
            <a:r>
              <a:rPr lang="sr-Cyrl-RS" sz="1800" dirty="0" smtClean="0"/>
              <a:t>има астрингентна (стежућа) својства и може се употребљавати као биљни лек</a:t>
            </a:r>
            <a:r>
              <a:rPr lang="sr-Cyrl-RS" sz="1800" dirty="0"/>
              <a:t>.</a:t>
            </a:r>
            <a:r>
              <a:rPr lang="sr-Cyrl-RS" sz="1800" dirty="0" smtClean="0"/>
              <a:t> Употребљава се и </a:t>
            </a:r>
            <a:r>
              <a:rPr lang="sr-Cyrl-RS" sz="1800" dirty="0"/>
              <a:t>у хомеопатији за лечење рана након одређених хируршких </a:t>
            </a:r>
            <a:r>
              <a:rPr lang="sr-Cyrl-RS" sz="1800" dirty="0" smtClean="0"/>
              <a:t>поступака,</a:t>
            </a:r>
            <a:r>
              <a:rPr lang="sr-Cyrl-RS" sz="1800" baseline="30000" dirty="0"/>
              <a:t> </a:t>
            </a:r>
            <a:r>
              <a:rPr lang="sr-Cyrl-RS" sz="1800" dirty="0" smtClean="0"/>
              <a:t>као </a:t>
            </a:r>
            <a:r>
              <a:rPr lang="sr-Cyrl-RS" sz="1800" dirty="0"/>
              <a:t>и тупих озледа код </a:t>
            </a:r>
            <a:r>
              <a:rPr lang="sr-Cyrl-RS" sz="1800" dirty="0" smtClean="0"/>
              <a:t>животиња. </a:t>
            </a:r>
          </a:p>
          <a:p>
            <a:pPr marL="0" indent="0">
              <a:buNone/>
            </a:pPr>
            <a:r>
              <a:rPr lang="sr-Cyrl-RS" sz="1800" dirty="0" smtClean="0"/>
              <a:t>Цветови</a:t>
            </a:r>
            <a:r>
              <a:rPr lang="sr-Cyrl-RS" sz="1800" dirty="0"/>
              <a:t> </a:t>
            </a:r>
            <a:r>
              <a:rPr lang="en-US" sz="1800" dirty="0" err="1"/>
              <a:t>Bellis</a:t>
            </a:r>
            <a:r>
              <a:rPr lang="en-US" sz="1800" dirty="0"/>
              <a:t> </a:t>
            </a:r>
            <a:r>
              <a:rPr lang="en-US" sz="1800" dirty="0" err="1"/>
              <a:t>perennis</a:t>
            </a:r>
            <a:r>
              <a:rPr lang="en-US" sz="1800" dirty="0"/>
              <a:t>, </a:t>
            </a:r>
            <a:r>
              <a:rPr lang="sr-Cyrl-RS" sz="1800" dirty="0"/>
              <a:t>у традицијској аустријској медицини интерно су се узимали као чај (или лишће као салату), за лечење поремећаја гастроинтестиналног и респираторног тракта</a:t>
            </a:r>
            <a:r>
              <a:rPr lang="sr-Cyrl-RS" sz="1800" dirty="0" smtClean="0"/>
              <a:t>.</a:t>
            </a:r>
            <a:endParaRPr lang="sr-Cyrl-RS" sz="1800" i="1" dirty="0" smtClean="0"/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34681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6600" dirty="0" smtClean="0"/>
              <a:t>Бела рада</a:t>
            </a:r>
            <a:endParaRPr lang="en-US" sz="6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76400"/>
            <a:ext cx="3657600" cy="4876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692564"/>
            <a:ext cx="3657600" cy="4876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58463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6600" dirty="0" smtClean="0"/>
              <a:t>Боквица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50292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Назив - </a:t>
            </a:r>
            <a:r>
              <a:rPr lang="ru-RU" sz="1800" i="1" dirty="0" smtClean="0"/>
              <a:t>Plantago</a:t>
            </a:r>
            <a:endParaRPr lang="sr-Cyrl-RS" sz="1800" dirty="0" smtClean="0"/>
          </a:p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Породица - </a:t>
            </a:r>
            <a:r>
              <a:rPr lang="en-US" sz="1800" i="1" dirty="0" err="1" smtClean="0"/>
              <a:t>Plantaginaceae</a:t>
            </a:r>
            <a:endParaRPr lang="en-US" sz="1800" dirty="0"/>
          </a:p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Род - </a:t>
            </a:r>
            <a:r>
              <a:rPr lang="en-US" sz="1800" i="1" dirty="0" err="1" smtClean="0"/>
              <a:t>Plantago</a:t>
            </a:r>
            <a:endParaRPr lang="sr-Cyrl-RS" sz="1800" i="1" dirty="0"/>
          </a:p>
          <a:p>
            <a:pPr marL="0" indent="0">
              <a:buNone/>
            </a:pPr>
            <a:endParaRPr lang="sr-Cyrl-RS" sz="1800" dirty="0"/>
          </a:p>
          <a:p>
            <a:pPr marL="0" indent="0">
              <a:buNone/>
            </a:pPr>
            <a:r>
              <a:rPr lang="ru-RU" sz="1800" dirty="0" smtClean="0"/>
              <a:t>Боквице </a:t>
            </a:r>
            <a:r>
              <a:rPr lang="ru-RU" sz="1800" dirty="0"/>
              <a:t>су зељасте биљке, а само код неких се развија форма полужбуна </a:t>
            </a:r>
            <a:r>
              <a:rPr lang="ru-RU" sz="1800" dirty="0" smtClean="0"/>
              <a:t>или жбуна</a:t>
            </a:r>
            <a:r>
              <a:rPr lang="ru-RU" sz="1800" dirty="0"/>
              <a:t> </a:t>
            </a:r>
            <a:r>
              <a:rPr lang="ru-RU" sz="1800" dirty="0" smtClean="0"/>
              <a:t>високог </a:t>
            </a:r>
            <a:r>
              <a:rPr lang="ru-RU" sz="1800" dirty="0"/>
              <a:t>до 60cm. Код већине врста листови се развијају у облику розете у дну неразгранатог стабла. Листови су седећи, са кратким и узаним делом лиске који личи на лисну дршку, једноставни и без залистака, наизменични, са лучном </a:t>
            </a:r>
            <a:r>
              <a:rPr lang="ru-RU" sz="1800" dirty="0" smtClean="0"/>
              <a:t>нерватуром</a:t>
            </a:r>
            <a:r>
              <a:rPr lang="ru-RU" sz="1800" dirty="0"/>
              <a:t>. Цваст, изграђену од неугледних ситних цветова који се опрашују ветром, носи на свом врху цветна дршка висока 5-40cm. Плод је чахура, двоок, са једним или неколико семена у окцу</a:t>
            </a:r>
            <a:r>
              <a:rPr lang="ru-RU" sz="1800" dirty="0" smtClean="0"/>
              <a:t>.</a:t>
            </a:r>
            <a:endParaRPr lang="sr-Cyrl-RS" sz="1800" dirty="0" smtClean="0"/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73611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6600" dirty="0" smtClean="0"/>
              <a:t>Боквица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382000" cy="502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/>
              <a:t>Без </a:t>
            </a:r>
            <a:r>
              <a:rPr lang="ru-RU" sz="1800" dirty="0"/>
              <a:t>обзира на то </a:t>
            </a:r>
            <a:r>
              <a:rPr lang="ru-RU" sz="1800" dirty="0" smtClean="0"/>
              <a:t>што </a:t>
            </a:r>
            <a:r>
              <a:rPr lang="ru-RU" sz="1800" dirty="0"/>
              <a:t>се сврстава у коровске </a:t>
            </a:r>
            <a:r>
              <a:rPr lang="ru-RU" sz="1800" dirty="0" smtClean="0"/>
              <a:t>биљке</a:t>
            </a:r>
            <a:r>
              <a:rPr lang="ru-RU" sz="1800" dirty="0"/>
              <a:t>, боквица у себи носи многа лековита својства. </a:t>
            </a:r>
            <a:r>
              <a:rPr lang="ru-RU" sz="1800" dirty="0" smtClean="0"/>
              <a:t>На </a:t>
            </a:r>
            <a:r>
              <a:rPr lang="ru-RU" sz="1800" dirty="0"/>
              <a:t>првом месту, </a:t>
            </a:r>
            <a:r>
              <a:rPr lang="ru-RU" sz="1800" dirty="0" smtClean="0"/>
              <a:t>чај </a:t>
            </a:r>
            <a:r>
              <a:rPr lang="ru-RU" sz="1800" dirty="0"/>
              <a:t>од боквице вековима се употребљава за </a:t>
            </a:r>
            <a:r>
              <a:rPr lang="ru-RU" sz="1800" dirty="0" smtClean="0"/>
              <a:t>лечење </a:t>
            </a:r>
            <a:r>
              <a:rPr lang="ru-RU" sz="1800" dirty="0"/>
              <a:t>разних болести дисајних органа као </a:t>
            </a:r>
            <a:r>
              <a:rPr lang="ru-RU" sz="1800" dirty="0" smtClean="0"/>
              <a:t>што </a:t>
            </a:r>
            <a:r>
              <a:rPr lang="ru-RU" sz="1800" dirty="0"/>
              <a:t>су: </a:t>
            </a:r>
            <a:r>
              <a:rPr lang="ru-RU" sz="1800" dirty="0" smtClean="0"/>
              <a:t>кашаљ</a:t>
            </a:r>
            <a:r>
              <a:rPr lang="ru-RU" sz="1800" dirty="0"/>
              <a:t>, бронхијална астма, слуз у </a:t>
            </a:r>
            <a:r>
              <a:rPr lang="ru-RU" sz="1800" dirty="0" smtClean="0"/>
              <a:t>плућима... </a:t>
            </a:r>
            <a:r>
              <a:rPr lang="ru-RU" sz="1800" dirty="0"/>
              <a:t>Н</a:t>
            </a:r>
            <a:r>
              <a:rPr lang="ru-RU" sz="1800" dirty="0" smtClean="0"/>
              <a:t>ародна </a:t>
            </a:r>
            <a:r>
              <a:rPr lang="ru-RU" sz="1800" dirty="0"/>
              <a:t>медицина препоруцује употребу </a:t>
            </a:r>
            <a:r>
              <a:rPr lang="ru-RU" sz="1800" dirty="0" smtClean="0"/>
              <a:t>чаја </a:t>
            </a:r>
            <a:r>
              <a:rPr lang="ru-RU" sz="1800" dirty="0"/>
              <a:t>од боквице у комбинацији са </a:t>
            </a:r>
            <a:r>
              <a:rPr lang="ru-RU" sz="1800" dirty="0" smtClean="0"/>
              <a:t>мајчином душицом. </a:t>
            </a:r>
            <a:r>
              <a:rPr lang="ru-RU" sz="1800" dirty="0"/>
              <a:t>О</a:t>
            </a:r>
            <a:r>
              <a:rPr lang="ru-RU" sz="1800" dirty="0" smtClean="0"/>
              <a:t>вај чај </a:t>
            </a:r>
            <a:r>
              <a:rPr lang="ru-RU" sz="1800" dirty="0"/>
              <a:t>има и благотворно дејство на јетру и </a:t>
            </a:r>
            <a:r>
              <a:rPr lang="ru-RU" sz="1800" dirty="0" smtClean="0"/>
              <a:t>бешику</a:t>
            </a:r>
            <a:r>
              <a:rPr lang="ru-RU" sz="1800" dirty="0"/>
              <a:t>. Боквица се </a:t>
            </a:r>
            <a:r>
              <a:rPr lang="ru-RU" sz="1800" dirty="0" smtClean="0"/>
              <a:t>често </a:t>
            </a:r>
            <a:r>
              <a:rPr lang="ru-RU" sz="1800" dirty="0"/>
              <a:t>спомиње у традиционалној медицини као средство за </a:t>
            </a:r>
            <a:r>
              <a:rPr lang="ru-RU" sz="1800" dirty="0" smtClean="0"/>
              <a:t>лечење </a:t>
            </a:r>
            <a:r>
              <a:rPr lang="ru-RU" sz="1800" dirty="0"/>
              <a:t>хемороида, </a:t>
            </a:r>
            <a:r>
              <a:rPr lang="ru-RU" sz="1800" dirty="0" smtClean="0"/>
              <a:t>кожних </a:t>
            </a:r>
            <a:r>
              <a:rPr lang="ru-RU" sz="1800" dirty="0"/>
              <a:t>обољења, заустављање крварења, сузбијање вагиналних инфекција. Посебно је </a:t>
            </a:r>
            <a:r>
              <a:rPr lang="ru-RU" sz="1800" dirty="0" smtClean="0"/>
              <a:t>одличан </a:t>
            </a:r>
            <a:r>
              <a:rPr lang="ru-RU" sz="1800" dirty="0"/>
              <a:t>природни лек за </a:t>
            </a:r>
            <a:r>
              <a:rPr lang="ru-RU" sz="1800" dirty="0" smtClean="0"/>
              <a:t>ране </a:t>
            </a:r>
            <a:r>
              <a:rPr lang="ru-RU" sz="1800" dirty="0"/>
              <a:t>јер </a:t>
            </a:r>
            <a:r>
              <a:rPr lang="ru-RU" sz="1800" dirty="0" smtClean="0"/>
              <a:t>подстиче </a:t>
            </a:r>
            <a:r>
              <a:rPr lang="ru-RU" sz="1800" dirty="0"/>
              <a:t>регенерацију ткива па самим тим и зарастање. Измрвљени листови боквице могу </a:t>
            </a:r>
            <a:r>
              <a:rPr lang="ru-RU" sz="1800" dirty="0" smtClean="0"/>
              <a:t>помоћи </a:t>
            </a:r>
            <a:r>
              <a:rPr lang="ru-RU" sz="1800" dirty="0"/>
              <a:t>у </a:t>
            </a:r>
            <a:r>
              <a:rPr lang="ru-RU" sz="1800" dirty="0" smtClean="0"/>
              <a:t>лечењу </a:t>
            </a:r>
            <a:r>
              <a:rPr lang="ru-RU" sz="1800" dirty="0"/>
              <a:t>отворених рана изазваних тромбозом. Затим, за </a:t>
            </a:r>
            <a:r>
              <a:rPr lang="ru-RU" sz="1800" dirty="0" smtClean="0"/>
              <a:t>лечење пчелињих </a:t>
            </a:r>
            <a:r>
              <a:rPr lang="ru-RU" sz="1800" dirty="0"/>
              <a:t>убода и убода других инсеката.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671462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6600" dirty="0" smtClean="0"/>
              <a:t>Боквица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4724400" cy="502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/>
              <a:t>Пошто </a:t>
            </a:r>
            <a:r>
              <a:rPr lang="ru-RU" sz="1800" dirty="0"/>
              <a:t>има </a:t>
            </a:r>
            <a:r>
              <a:rPr lang="ru-RU" sz="1800" dirty="0" smtClean="0"/>
              <a:t>моћ </a:t>
            </a:r>
            <a:r>
              <a:rPr lang="ru-RU" sz="1800" dirty="0"/>
              <a:t>да ублази упалне процесе на кози некада се боквица </a:t>
            </a:r>
            <a:r>
              <a:rPr lang="ru-RU" sz="1800" dirty="0" smtClean="0"/>
              <a:t>често </a:t>
            </a:r>
            <a:r>
              <a:rPr lang="ru-RU" sz="1800" dirty="0"/>
              <a:t>употребљавала </a:t>
            </a:r>
            <a:r>
              <a:rPr lang="ru-RU" sz="1800" dirty="0" smtClean="0"/>
              <a:t>и за лечење </a:t>
            </a:r>
            <a:r>
              <a:rPr lang="ru-RU" sz="1800" dirty="0"/>
              <a:t>акни. Листови боквице </a:t>
            </a:r>
            <a:r>
              <a:rPr lang="ru-RU" sz="1800" dirty="0" smtClean="0"/>
              <a:t>садрже </a:t>
            </a:r>
            <a:r>
              <a:rPr lang="ru-RU" sz="1800" dirty="0"/>
              <a:t>танине </a:t>
            </a:r>
            <a:r>
              <a:rPr lang="ru-RU" sz="1800" dirty="0" smtClean="0"/>
              <a:t>који </a:t>
            </a:r>
            <a:r>
              <a:rPr lang="ru-RU" sz="1800" dirty="0"/>
              <a:t>могу </a:t>
            </a:r>
            <a:r>
              <a:rPr lang="ru-RU" sz="1800" dirty="0" smtClean="0"/>
              <a:t>ублажити </a:t>
            </a:r>
            <a:r>
              <a:rPr lang="ru-RU" sz="1800" dirty="0"/>
              <a:t>претерано менструално крварење. Из истог разлога </a:t>
            </a:r>
            <a:r>
              <a:rPr lang="ru-RU" sz="1800" dirty="0" smtClean="0"/>
              <a:t>помажу </a:t>
            </a:r>
            <a:r>
              <a:rPr lang="ru-RU" sz="1800" dirty="0"/>
              <a:t>у </a:t>
            </a:r>
            <a:r>
              <a:rPr lang="ru-RU" sz="1800" dirty="0" smtClean="0"/>
              <a:t>лечењу </a:t>
            </a:r>
            <a:r>
              <a:rPr lang="ru-RU" sz="1800" dirty="0"/>
              <a:t>хемороида. Ова биљка има висок </a:t>
            </a:r>
            <a:r>
              <a:rPr lang="ru-RU" sz="1800" dirty="0" smtClean="0"/>
              <a:t>садржај </a:t>
            </a:r>
            <a:r>
              <a:rPr lang="ru-RU" sz="1800" dirty="0"/>
              <a:t>слузи па благотворно делује на </a:t>
            </a:r>
            <a:r>
              <a:rPr lang="ru-RU" sz="1800" dirty="0" smtClean="0"/>
              <a:t>желудац </a:t>
            </a:r>
            <a:r>
              <a:rPr lang="ru-RU" sz="1800" dirty="0"/>
              <a:t>и црева, зато треба знати да се од њених </a:t>
            </a:r>
            <a:r>
              <a:rPr lang="ru-RU" sz="1800" dirty="0" smtClean="0"/>
              <a:t>свежих </a:t>
            </a:r>
            <a:r>
              <a:rPr lang="ru-RU" sz="1800" dirty="0"/>
              <a:t>младих листова </a:t>
            </a:r>
            <a:r>
              <a:rPr lang="ru-RU" sz="1800" dirty="0" smtClean="0"/>
              <a:t>може </a:t>
            </a:r>
            <a:r>
              <a:rPr lang="ru-RU" sz="1800" dirty="0"/>
              <a:t>направити веома укусна салата која уз то садрзи витамин </a:t>
            </a:r>
            <a:r>
              <a:rPr lang="ru-RU" sz="1800" dirty="0" smtClean="0"/>
              <a:t>Ц и </a:t>
            </a:r>
            <a:r>
              <a:rPr lang="ru-RU" sz="1800" dirty="0"/>
              <a:t>провитамин А.</a:t>
            </a:r>
            <a:endParaRPr lang="en-US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436" y="1828800"/>
            <a:ext cx="3488614" cy="4648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5661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6600" dirty="0" smtClean="0"/>
              <a:t>Булка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458200" cy="51816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800" dirty="0" smtClean="0"/>
              <a:t>Назив - </a:t>
            </a:r>
            <a:r>
              <a:rPr lang="la-Latn" sz="1800" i="1" dirty="0"/>
              <a:t>Papaver rhoeas</a:t>
            </a:r>
            <a:endParaRPr lang="ru-RU" sz="1800" dirty="0" smtClean="0"/>
          </a:p>
          <a:p>
            <a:pPr>
              <a:buFont typeface="Wingdings" pitchFamily="2" charset="2"/>
              <a:buChar char="Ø"/>
            </a:pPr>
            <a:r>
              <a:rPr lang="ru-RU" sz="1800" dirty="0" smtClean="0"/>
              <a:t>Породица - </a:t>
            </a:r>
            <a:r>
              <a:rPr lang="en-US" sz="1800" i="1" dirty="0" err="1"/>
              <a:t>Papaveraceae</a:t>
            </a:r>
            <a:endParaRPr lang="ru-RU" sz="1800" i="1" dirty="0" smtClean="0"/>
          </a:p>
          <a:p>
            <a:pPr>
              <a:buFont typeface="Wingdings" pitchFamily="2" charset="2"/>
              <a:buChar char="Ø"/>
            </a:pPr>
            <a:r>
              <a:rPr lang="ru-RU" sz="1800" dirty="0" smtClean="0"/>
              <a:t>Род - </a:t>
            </a:r>
            <a:r>
              <a:rPr lang="en-US" sz="1800" i="1" dirty="0" err="1" smtClean="0"/>
              <a:t>Papaver</a:t>
            </a:r>
            <a:endParaRPr lang="ru-RU" sz="1800" i="1" dirty="0" smtClean="0"/>
          </a:p>
          <a:p>
            <a:pPr marL="0" indent="0">
              <a:buNone/>
            </a:pPr>
            <a:endParaRPr lang="ru-RU" sz="1800" b="1" dirty="0"/>
          </a:p>
          <a:p>
            <a:pPr marL="0" indent="0">
              <a:buNone/>
            </a:pPr>
            <a:r>
              <a:rPr lang="ru-RU" sz="1800" dirty="0" smtClean="0"/>
              <a:t>Булка</a:t>
            </a:r>
            <a:r>
              <a:rPr lang="ru-RU" sz="1800" dirty="0"/>
              <a:t> је једногодишња, ређе двогодишња зељаста биљка из породице </a:t>
            </a:r>
            <a:r>
              <a:rPr lang="ru-RU" sz="1800" dirty="0" smtClean="0"/>
              <a:t>макова. </a:t>
            </a:r>
          </a:p>
          <a:p>
            <a:pPr marL="0" indent="0">
              <a:buNone/>
            </a:pPr>
            <a:r>
              <a:rPr lang="ru-RU" sz="1800" dirty="0" smtClean="0"/>
              <a:t>Стабљике </a:t>
            </a:r>
            <a:r>
              <a:rPr lang="ru-RU" sz="1800" dirty="0"/>
              <a:t>су усправне, једноставне или слабо разгранате и покривене длакама, а листови јајасти, сивозелени и покривени стршећим, оштрим длакама. Цветови су крупни (пречника до 10 cm</a:t>
            </a:r>
            <a:r>
              <a:rPr lang="ru-RU" sz="1800" dirty="0" smtClean="0"/>
              <a:t>), </a:t>
            </a:r>
            <a:r>
              <a:rPr lang="ru-RU" sz="1800" dirty="0"/>
              <a:t>тамноцрвене, светлоцрвене или ређе беле </a:t>
            </a:r>
            <a:r>
              <a:rPr lang="ru-RU" sz="1800" dirty="0" smtClean="0"/>
              <a:t>боје. Круничних листића</a:t>
            </a:r>
            <a:r>
              <a:rPr lang="ru-RU" sz="1800" dirty="0"/>
              <a:t> </a:t>
            </a:r>
            <a:r>
              <a:rPr lang="ru-RU" sz="1800" dirty="0" smtClean="0"/>
              <a:t>има </a:t>
            </a:r>
            <a:r>
              <a:rPr lang="ru-RU" sz="1800" dirty="0"/>
              <a:t>четири и врло су нежни, танки често при дну </a:t>
            </a:r>
            <a:r>
              <a:rPr lang="ru-RU" sz="1800" dirty="0" smtClean="0"/>
              <a:t>тамнији. Плод</a:t>
            </a:r>
            <a:r>
              <a:rPr lang="ru-RU" sz="1800" dirty="0"/>
              <a:t> је чахура лоптастог облика испуњена многобројним, ситним, плавосивим, бубрежастим семенима.</a:t>
            </a:r>
          </a:p>
          <a:p>
            <a:pPr marL="0" indent="0">
              <a:buNone/>
            </a:pPr>
            <a:r>
              <a:rPr lang="ru-RU" sz="1800" dirty="0"/>
              <a:t>У свежем стању ова биљка је отровна, али зато суви </a:t>
            </a:r>
            <a:r>
              <a:rPr lang="ru-RU" sz="1800" dirty="0" smtClean="0"/>
              <a:t>цветови</a:t>
            </a:r>
            <a:r>
              <a:rPr lang="ru-RU" sz="1800" dirty="0"/>
              <a:t> </a:t>
            </a:r>
            <a:r>
              <a:rPr lang="ru-RU" sz="1800" dirty="0" smtClean="0"/>
              <a:t>и </a:t>
            </a:r>
            <a:r>
              <a:rPr lang="ru-RU" sz="1800" dirty="0"/>
              <a:t>зрела семена, када се конзумирају у нормалним количинама, не могу бити штетне. Садржи безопасне </a:t>
            </a:r>
            <a:r>
              <a:rPr lang="ru-RU" sz="1800" dirty="0" smtClean="0"/>
              <a:t>алкалоиде. Поред </a:t>
            </a:r>
            <a:r>
              <a:rPr lang="ru-RU" sz="1800" dirty="0"/>
              <a:t>алкалоида садржи још и црвену боју, органске киселине, горке супстанце, танине, скроб, а најлековитија материја у булки је слуз и налази се у цветовима.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95829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0971" y="1231900"/>
            <a:ext cx="3581400" cy="4775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909" y="1828799"/>
            <a:ext cx="3381374" cy="45084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sz="6600" dirty="0" smtClean="0"/>
              <a:t>Зова</a:t>
            </a:r>
            <a:endParaRPr lang="en-US" sz="6600" i="1" dirty="0"/>
          </a:p>
        </p:txBody>
      </p:sp>
    </p:spTree>
    <p:extLst>
      <p:ext uri="{BB962C8B-B14F-4D97-AF65-F5344CB8AC3E}">
        <p14:creationId xmlns:p14="http://schemas.microsoft.com/office/powerpoint/2010/main" val="182063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6600" dirty="0" smtClean="0"/>
              <a:t>Булка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48768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Од круничних листића се </a:t>
            </a:r>
            <a:r>
              <a:rPr lang="ru-RU" sz="1800" dirty="0"/>
              <a:t>справљају сирупи и чајеви, а користе се и за бојење вина, ракије и других напитака. Семена се, осим за лечење, користе и као зачин за посипање пецива и колача којима дају пријатан мирис и укус. Семенке се беру тек када су чахуре потпуно зреле.</a:t>
            </a:r>
          </a:p>
          <a:p>
            <a:pPr marL="0" indent="0">
              <a:buNone/>
            </a:pPr>
            <a:r>
              <a:rPr lang="ru-RU" sz="1800" dirty="0"/>
              <a:t>Булка се користи углавном у народној медицини за лечење обољења и сметњи дисајних органа, желуца и душевних болести. Чајеви и сирупи на бази ове биљке смирују кашаљ, помажу искашљавање, помажу код прехладе и упале грла, крајника и плућа, хроничног бронхитиса и астме. Крунични листићи побољшавају варење, смирују грчеве и болове у желуцу, а заједно са семенкама делују смирујуће па помажу код депресија, неурозе и несанице.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752600"/>
            <a:ext cx="3486150" cy="4648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61133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6600" dirty="0" smtClean="0"/>
              <a:t>Јагорчевина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382000" cy="5049982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800" dirty="0" smtClean="0"/>
              <a:t>Назив - </a:t>
            </a:r>
            <a:r>
              <a:rPr lang="la-Latn" sz="1800" i="1" dirty="0"/>
              <a:t>Primula vulgaris</a:t>
            </a:r>
            <a:endParaRPr lang="ru-RU" sz="1800" dirty="0" smtClean="0"/>
          </a:p>
          <a:p>
            <a:pPr>
              <a:buFont typeface="Wingdings" pitchFamily="2" charset="2"/>
              <a:buChar char="Ø"/>
            </a:pPr>
            <a:r>
              <a:rPr lang="ru-RU" sz="1800" dirty="0" smtClean="0"/>
              <a:t>Породица - </a:t>
            </a:r>
            <a:r>
              <a:rPr lang="en-US" sz="1800" i="1" dirty="0" err="1"/>
              <a:t>Primulaceae</a:t>
            </a:r>
            <a:endParaRPr lang="ru-RU" sz="1800" i="1" dirty="0" smtClean="0"/>
          </a:p>
          <a:p>
            <a:pPr>
              <a:buFont typeface="Wingdings" pitchFamily="2" charset="2"/>
              <a:buChar char="Ø"/>
            </a:pPr>
            <a:r>
              <a:rPr lang="ru-RU" sz="1800" dirty="0" smtClean="0"/>
              <a:t>Род - </a:t>
            </a:r>
            <a:r>
              <a:rPr lang="la-Latn" sz="1800" i="1" dirty="0"/>
              <a:t>Primula</a:t>
            </a:r>
            <a:endParaRPr lang="ru-RU" sz="1800" dirty="0" smtClean="0"/>
          </a:p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r>
              <a:rPr lang="ru-RU" sz="1800" dirty="0"/>
              <a:t>Ј</a:t>
            </a:r>
            <a:r>
              <a:rPr lang="ru-RU" sz="1800" dirty="0" smtClean="0"/>
              <a:t>агорчевина </a:t>
            </a:r>
            <a:r>
              <a:rPr lang="ru-RU" sz="1800" dirty="0"/>
              <a:t>је </a:t>
            </a:r>
            <a:r>
              <a:rPr lang="ru-RU" sz="1800" dirty="0" smtClean="0"/>
              <a:t>распрострањена </a:t>
            </a:r>
            <a:r>
              <a:rPr lang="ru-RU" sz="1800" dirty="0"/>
              <a:t>како у јужној тако и у западној Европи, као и на подручју југозападне Азије и северозападне Африке. Јагорчевина је међу првим биљкама које почињу да цветају у пролеће. Поред тога што има лековита својства, ова биљка се и лако гаји.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Ова </a:t>
            </a:r>
            <a:r>
              <a:rPr lang="ru-RU" sz="1800" dirty="0"/>
              <a:t>биљка има кратак корен смеђе боје, листови су приземни, распоређени у розету, а налазе се на белкастој, сочној и краткој петељци. Листови су јајолики или дугуљасти, наборани, дужине 3-6 цм, на наличју су густо длакави са назубљеним рубом увијеним надоле</a:t>
            </a:r>
            <a:r>
              <a:rPr lang="ru-RU" sz="1800" dirty="0" smtClean="0"/>
              <a:t>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860790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6600" dirty="0" smtClean="0"/>
              <a:t>Јагорчевина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382000" cy="50499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/>
              <a:t>Од лековитих материја јагорчевина садржи: натријум, калцијум, сапонин, примаверин, примулаверин, а у самом цвету флавоноиде. Лист садржи много витамина Ц, те каротен, кристализоване јаглачне киселине.</a:t>
            </a:r>
          </a:p>
          <a:p>
            <a:pPr marL="0" indent="0">
              <a:buNone/>
            </a:pPr>
            <a:r>
              <a:rPr lang="ru-RU" sz="1800" dirty="0"/>
              <a:t>Има дугу историју употребе као лек, те је нарочито коришћена у лечењу стања који укључују спазме, парализе, као аналгетик и антипиретик.</a:t>
            </a:r>
          </a:p>
          <a:p>
            <a:pPr marL="0" indent="0">
              <a:buNone/>
            </a:pPr>
            <a:r>
              <a:rPr lang="ru-RU" sz="1800" dirty="0"/>
              <a:t>Како ова биљка садржи сапонине, а они делују као експекторанси, као и салицилате који су главни састојак аспирина, она делује и на смирење упале, те против грознице. Лек не би требало прописивати трудницама, болесницима који су осетљиви на аспирин као ни оним болесницима који узимају антикоагулативне лекове.</a:t>
            </a:r>
            <a:endParaRPr lang="en-US" sz="1800" dirty="0"/>
          </a:p>
          <a:p>
            <a:pPr marL="0" indent="0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405116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6600" dirty="0" smtClean="0"/>
              <a:t>Јагорчевина</a:t>
            </a:r>
            <a:endParaRPr lang="en-US" sz="6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0200"/>
            <a:ext cx="3657600" cy="4876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473" y="1607127"/>
            <a:ext cx="3657600" cy="4876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25674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6600" dirty="0" smtClean="0"/>
              <a:t>Бреза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458200" cy="51054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Назив - </a:t>
            </a:r>
            <a:r>
              <a:rPr lang="en-US" sz="1800" i="1" dirty="0" err="1"/>
              <a:t>Betula</a:t>
            </a:r>
            <a:endParaRPr lang="sr-Cyrl-RS" sz="1800" dirty="0" smtClean="0"/>
          </a:p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Породица - </a:t>
            </a:r>
            <a:r>
              <a:rPr lang="en-US" sz="1800" i="1" dirty="0" err="1"/>
              <a:t>Betulaceae</a:t>
            </a:r>
            <a:endParaRPr lang="sr-Cyrl-RS" sz="1800" i="1" dirty="0" smtClean="0"/>
          </a:p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Род - </a:t>
            </a:r>
            <a:r>
              <a:rPr lang="en-US" sz="1800" i="1" dirty="0" err="1"/>
              <a:t>Betula</a:t>
            </a:r>
            <a:endParaRPr lang="sr-Cyrl-RS" sz="1800" dirty="0"/>
          </a:p>
          <a:p>
            <a:pPr marL="0" indent="0">
              <a:buNone/>
            </a:pPr>
            <a:endParaRPr lang="sr-Cyrl-RS" sz="1800" dirty="0" smtClean="0"/>
          </a:p>
          <a:p>
            <a:pPr marL="0" indent="0">
              <a:buNone/>
            </a:pPr>
            <a:r>
              <a:rPr lang="ru-RU" sz="1800" dirty="0"/>
              <a:t>Скоро све врсте бреза расту у хладном и умереном појасу Европе, Азије и </a:t>
            </a:r>
            <a:r>
              <a:rPr lang="ru-RU" sz="1800" dirty="0" smtClean="0"/>
              <a:t>Америке.</a:t>
            </a:r>
          </a:p>
          <a:p>
            <a:pPr marL="0" indent="0">
              <a:buNone/>
            </a:pPr>
            <a:r>
              <a:rPr lang="ru-RU" sz="1800" dirty="0" smtClean="0"/>
              <a:t>Отпорне </a:t>
            </a:r>
            <a:r>
              <a:rPr lang="ru-RU" sz="1800" dirty="0"/>
              <a:t>су на ниске температуре и најчешће могу расти на сиромашним земљиштима, сувим, киселим и сл</a:t>
            </a:r>
            <a:r>
              <a:rPr lang="ru-RU" sz="1800" dirty="0" smtClean="0"/>
              <a:t>.</a:t>
            </a:r>
            <a:endParaRPr lang="ru-RU" sz="1800" dirty="0"/>
          </a:p>
          <a:p>
            <a:pPr marL="0" indent="0">
              <a:buNone/>
            </a:pPr>
            <a:r>
              <a:rPr lang="ru-RU" sz="1800" dirty="0" smtClean="0"/>
              <a:t>У </a:t>
            </a:r>
            <a:r>
              <a:rPr lang="ru-RU" sz="1800" dirty="0"/>
              <a:t>Србији расте неколико врста брезе. Најчешћа је обична или бела бреза </a:t>
            </a:r>
            <a:r>
              <a:rPr lang="ru-RU" sz="1800" dirty="0" smtClean="0"/>
              <a:t>која </a:t>
            </a:r>
            <a:r>
              <a:rPr lang="ru-RU" sz="1800" dirty="0"/>
              <a:t>у нашим шумама расте заједно са другим дрвећем или сама чини </a:t>
            </a:r>
            <a:r>
              <a:rPr lang="ru-RU" sz="1800" dirty="0" smtClean="0"/>
              <a:t> шумарке. Поред</a:t>
            </a:r>
            <a:r>
              <a:rPr lang="ru-RU" sz="1800" dirty="0"/>
              <a:t> Власинског </a:t>
            </a:r>
            <a:r>
              <a:rPr lang="ru-RU" sz="1800" dirty="0" smtClean="0"/>
              <a:t>језера расте</a:t>
            </a:r>
            <a:r>
              <a:rPr lang="ru-RU" sz="1800" dirty="0"/>
              <a:t> маљава бреза </a:t>
            </a:r>
            <a:r>
              <a:rPr lang="ru-RU" sz="1800" dirty="0" smtClean="0"/>
              <a:t>која </a:t>
            </a:r>
            <a:r>
              <a:rPr lang="ru-RU" sz="1800" dirty="0"/>
              <a:t>се налази на списку угрожених </a:t>
            </a:r>
            <a:r>
              <a:rPr lang="ru-RU" sz="1800" dirty="0" smtClean="0"/>
              <a:t>врста.</a:t>
            </a:r>
          </a:p>
          <a:p>
            <a:pPr marL="0" indent="0">
              <a:buNone/>
            </a:pPr>
            <a:r>
              <a:rPr lang="ru-RU" sz="1800" dirty="0" smtClean="0"/>
              <a:t>Брезе су обично </a:t>
            </a:r>
            <a:r>
              <a:rPr lang="ru-RU" sz="1800" dirty="0"/>
              <a:t>кратковечне </a:t>
            </a:r>
            <a:r>
              <a:rPr lang="ru-RU" sz="1800" dirty="0" smtClean="0"/>
              <a:t>врсте.</a:t>
            </a:r>
            <a:r>
              <a:rPr lang="ru-RU" sz="1800" baseline="30000" dirty="0"/>
              <a:t> </a:t>
            </a:r>
            <a:r>
              <a:rPr lang="ru-RU" sz="1800" dirty="0"/>
              <a:t>Н</a:t>
            </a:r>
            <a:r>
              <a:rPr lang="ru-RU" sz="1800" dirty="0" smtClean="0"/>
              <a:t>ајчешће </a:t>
            </a:r>
            <a:r>
              <a:rPr lang="ru-RU" sz="1800" dirty="0"/>
              <a:t>их карактерише бела или веома светла боја коре дебла. Листови су назубљеног обода, на дугим дршкама, спирално распоређени на </a:t>
            </a:r>
            <a:r>
              <a:rPr lang="ru-RU" sz="1800" dirty="0" smtClean="0"/>
              <a:t>гранама.</a:t>
            </a:r>
            <a:endParaRPr lang="ru-RU" sz="1800" baseline="30000" dirty="0"/>
          </a:p>
          <a:p>
            <a:pPr marL="0" indent="0">
              <a:buNone/>
            </a:pPr>
            <a:r>
              <a:rPr lang="ru-RU" sz="1800" dirty="0" smtClean="0"/>
              <a:t>Једнодоме</a:t>
            </a:r>
            <a:r>
              <a:rPr lang="ru-RU" sz="1800" dirty="0"/>
              <a:t> су врсте; и мушки и женски цветови груписани су у ресама. </a:t>
            </a:r>
            <a:r>
              <a:rPr lang="ru-RU" sz="1800" dirty="0" smtClean="0"/>
              <a:t>Плод</a:t>
            </a:r>
            <a:r>
              <a:rPr lang="ru-RU" sz="1800" dirty="0"/>
              <a:t> је једносемена крилата орашица</a:t>
            </a:r>
            <a:r>
              <a:rPr lang="ru-RU" sz="1800" dirty="0" smtClean="0"/>
              <a:t>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688847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6600" dirty="0" smtClean="0"/>
              <a:t>Бреза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48006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Дрво брезе употребљава се у </a:t>
            </a:r>
            <a:r>
              <a:rPr lang="ru-RU" sz="1800" dirty="0" smtClean="0"/>
              <a:t>столарству</a:t>
            </a:r>
            <a:r>
              <a:rPr lang="ru-RU" sz="1800" dirty="0"/>
              <a:t>,</a:t>
            </a:r>
            <a:r>
              <a:rPr lang="ru-RU" sz="1800" dirty="0" smtClean="0"/>
              <a:t> </a:t>
            </a:r>
            <a:r>
              <a:rPr lang="ru-RU" sz="1800" dirty="0"/>
              <a:t>коларству, токарству и резбарству, затим за фурнире, за вештачку свилу и вуну </a:t>
            </a:r>
            <a:r>
              <a:rPr lang="ru-RU" sz="1800" dirty="0" smtClean="0"/>
              <a:t>итд.</a:t>
            </a:r>
          </a:p>
          <a:p>
            <a:pPr marL="0" indent="0">
              <a:buNone/>
            </a:pPr>
            <a:r>
              <a:rPr lang="ru-RU" sz="1800" dirty="0"/>
              <a:t>Употреба брезовог сока за пиће веома је стара. </a:t>
            </a:r>
            <a:r>
              <a:rPr lang="ru-RU" sz="1800" dirty="0" smtClean="0"/>
              <a:t>У </a:t>
            </a:r>
            <a:r>
              <a:rPr lang="ru-RU" sz="1800" dirty="0"/>
              <a:t>свежем соку има до 2% </a:t>
            </a:r>
            <a:r>
              <a:rPr lang="ru-RU" sz="1800" dirty="0" smtClean="0"/>
              <a:t>шећера и </a:t>
            </a:r>
            <a:r>
              <a:rPr lang="ru-RU" sz="1800" dirty="0"/>
              <a:t>доста калијума, </a:t>
            </a:r>
            <a:r>
              <a:rPr lang="ru-RU" sz="1800" dirty="0" smtClean="0"/>
              <a:t>калцијума</a:t>
            </a:r>
            <a:r>
              <a:rPr lang="ru-RU" sz="1800" dirty="0"/>
              <a:t> </a:t>
            </a:r>
            <a:r>
              <a:rPr lang="ru-RU" sz="1800" dirty="0" smtClean="0"/>
              <a:t>и</a:t>
            </a:r>
            <a:r>
              <a:rPr lang="ru-RU" sz="1800" dirty="0"/>
              <a:t> гвожђа. Употребљава се за производњу сирупа и шећера.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/>
              <a:t>Свеже убрани лисни пупољци и млади листови брезе могу се користити у исхрани, као додатак чорбама и варивима. Осушени листови и младе гранчице могу се употребити за ароматизовање сирћета за салате.</a:t>
            </a:r>
            <a:r>
              <a:rPr lang="ru-RU" sz="1800" baseline="30000" dirty="0"/>
              <a:t> </a:t>
            </a:r>
            <a:r>
              <a:rPr lang="ru-RU" sz="1800" dirty="0"/>
              <a:t>Самлевени суви листови могу се користити и као замена за со.</a:t>
            </a:r>
            <a:endParaRPr lang="ru-RU" sz="1800" baseline="30000" dirty="0"/>
          </a:p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706418"/>
            <a:ext cx="3581400" cy="4775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8366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6600" dirty="0" smtClean="0"/>
              <a:t>Бреза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4582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За </a:t>
            </a:r>
            <a:r>
              <a:rPr lang="ru-RU" sz="1800" dirty="0"/>
              <a:t>исхрану се може користити и унутрашњи део брезове коре који се меље у брашно. Од овог брашна може се месити хлеб или припремати каше и друга јела. </a:t>
            </a:r>
            <a:endParaRPr lang="ru-RU" sz="1800" b="1" dirty="0"/>
          </a:p>
          <a:p>
            <a:pPr marL="0" indent="0">
              <a:buNone/>
            </a:pPr>
            <a:r>
              <a:rPr lang="ru-RU" sz="1800" dirty="0"/>
              <a:t>Суви брезов лист користи се и у народној медицини за припрему чајева и купки. Богати су витамином Ц, а садрже доста каротина, витамина Е, танин, сапонин, бетулабин и друге важне минерале.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255819"/>
            <a:ext cx="2877324" cy="3352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43237"/>
            <a:ext cx="2669402" cy="35653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4325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6600" dirty="0" smtClean="0"/>
              <a:t>Храст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458200" cy="51054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Назив - </a:t>
            </a:r>
            <a:r>
              <a:rPr lang="en-US" sz="1800" i="1" dirty="0" err="1"/>
              <a:t>Quercus</a:t>
            </a:r>
            <a:endParaRPr lang="sr-Cyrl-RS" sz="1800" i="1" dirty="0" smtClean="0"/>
          </a:p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Породица - </a:t>
            </a:r>
            <a:r>
              <a:rPr lang="en-US" sz="1800" i="1" dirty="0" err="1"/>
              <a:t>Fagaceae</a:t>
            </a:r>
            <a:endParaRPr lang="sr-Cyrl-RS" sz="1800" i="1" dirty="0" smtClean="0"/>
          </a:p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Род - </a:t>
            </a:r>
            <a:r>
              <a:rPr lang="en-US" sz="1800" i="1" dirty="0" err="1" smtClean="0"/>
              <a:t>Quercus</a:t>
            </a:r>
            <a:endParaRPr lang="sr-Cyrl-RS" sz="1800" i="1" dirty="0" smtClean="0"/>
          </a:p>
          <a:p>
            <a:pPr marL="0" indent="0">
              <a:buNone/>
            </a:pPr>
            <a:endParaRPr lang="sr-Cyrl-RS" sz="1800" i="1" dirty="0"/>
          </a:p>
          <a:p>
            <a:pPr marL="0" indent="0">
              <a:buNone/>
            </a:pPr>
            <a:r>
              <a:rPr lang="ru-RU" sz="1800" dirty="0" smtClean="0"/>
              <a:t>Пупољци </a:t>
            </a:r>
            <a:r>
              <a:rPr lang="ru-RU" sz="1800" dirty="0"/>
              <a:t>и листови на гранама су спирално </a:t>
            </a:r>
            <a:r>
              <a:rPr lang="ru-RU" sz="1800" dirty="0" smtClean="0"/>
              <a:t>распоређени. Листови </a:t>
            </a:r>
            <a:r>
              <a:rPr lang="ru-RU" sz="1800" dirty="0"/>
              <a:t>м</a:t>
            </a:r>
            <a:r>
              <a:rPr lang="ru-RU" sz="1800" dirty="0" smtClean="0"/>
              <a:t>огу </a:t>
            </a:r>
            <a:r>
              <a:rPr lang="ru-RU" sz="1800" dirty="0"/>
              <a:t>бити елиптични, дугуљасти, јајасти или објајасти. Врх листа може бити туп, округласт или зашиљен, а основа клинаста, округласта или срцаста. По ободу су режњевити, назубљени или цели. Површина листа код неких врста гола, код неких длакава</a:t>
            </a:r>
            <a:r>
              <a:rPr lang="ru-RU" sz="1800" dirty="0" smtClean="0"/>
              <a:t>.</a:t>
            </a:r>
            <a:endParaRPr lang="ru-RU" sz="1800" dirty="0"/>
          </a:p>
          <a:p>
            <a:pPr marL="0" indent="0">
              <a:buNone/>
            </a:pPr>
            <a:r>
              <a:rPr lang="ru-RU" sz="1800" dirty="0"/>
              <a:t>Цветови су једнополни </a:t>
            </a:r>
            <a:r>
              <a:rPr lang="ru-RU" sz="1800" dirty="0" smtClean="0"/>
              <a:t>и једнодоми, скупљени </a:t>
            </a:r>
            <a:r>
              <a:rPr lang="ru-RU" sz="1800" dirty="0"/>
              <a:t>у ресе. </a:t>
            </a:r>
            <a:r>
              <a:rPr lang="ru-RU" sz="1800" dirty="0" smtClean="0"/>
              <a:t>Опрашују </a:t>
            </a:r>
            <a:r>
              <a:rPr lang="ru-RU" sz="1800" dirty="0"/>
              <a:t>се ветром</a:t>
            </a:r>
            <a:r>
              <a:rPr lang="ru-RU" sz="1800" dirty="0" smtClean="0"/>
              <a:t>.</a:t>
            </a:r>
            <a:endParaRPr lang="ru-RU" sz="1800" dirty="0"/>
          </a:p>
          <a:p>
            <a:pPr marL="0" indent="0">
              <a:buNone/>
            </a:pPr>
            <a:r>
              <a:rPr lang="ru-RU" sz="1800" dirty="0" smtClean="0"/>
              <a:t>Плод </a:t>
            </a:r>
            <a:r>
              <a:rPr lang="ru-RU" sz="1800" dirty="0"/>
              <a:t>је жир, јајастог или цилиндричног облика, често варијабилног облика и код јединки исте врсте. Сазрева у првој или другој години</a:t>
            </a:r>
            <a:r>
              <a:rPr lang="ru-RU" sz="1800" dirty="0" smtClean="0"/>
              <a:t>.</a:t>
            </a:r>
            <a:endParaRPr lang="ru-RU" sz="1800" dirty="0"/>
          </a:p>
          <a:p>
            <a:pPr marL="0" indent="0">
              <a:buNone/>
            </a:pPr>
            <a:r>
              <a:rPr lang="ru-RU" sz="1800" dirty="0" smtClean="0"/>
              <a:t>.</a:t>
            </a: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sr-Cyrl-RS" sz="1800" i="1" dirty="0"/>
          </a:p>
          <a:p>
            <a:pPr marL="0" indent="0">
              <a:buNone/>
            </a:pPr>
            <a:endParaRPr lang="en-US" sz="1800" i="1" dirty="0"/>
          </a:p>
          <a:p>
            <a:pPr>
              <a:buFont typeface="Wingdings" pitchFamily="2" charset="2"/>
              <a:buChar char="Ø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178774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6600" dirty="0" smtClean="0"/>
              <a:t>Храст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44196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Стабло </a:t>
            </a:r>
            <a:r>
              <a:rPr lang="ru-RU" sz="1800" dirty="0"/>
              <a:t>храста је веома разгранато и моћно. Срчика на пресеку гране обично петоугаона. Младе биљчице рано развијају срчаницу, док одрасли примерци задржавају срчаницу или имају дубок и разгранат коренов систем док срчаница закржљава</a:t>
            </a:r>
            <a:r>
              <a:rPr lang="ru-RU" sz="1800" dirty="0" smtClean="0"/>
              <a:t>.</a:t>
            </a:r>
            <a:endParaRPr lang="ru-RU" sz="1800" dirty="0"/>
          </a:p>
          <a:p>
            <a:pPr marL="0" indent="0">
              <a:buNone/>
            </a:pPr>
            <a:r>
              <a:rPr lang="ru-RU" sz="1800" dirty="0" smtClean="0"/>
              <a:t>Храст настањује Северну </a:t>
            </a:r>
            <a:r>
              <a:rPr lang="ru-RU" sz="1800" dirty="0"/>
              <a:t>полулопту: Европу, Северну и Средњу </a:t>
            </a:r>
            <a:r>
              <a:rPr lang="ru-RU" sz="1800" dirty="0" smtClean="0"/>
              <a:t>Америку, </a:t>
            </a:r>
            <a:r>
              <a:rPr lang="ru-RU" sz="1800" dirty="0"/>
              <a:t>северну Африку и готово целу Азију, изузев Индије и крајњег југоистока.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sr-Cyrl-RS" sz="1800" i="1" dirty="0"/>
          </a:p>
          <a:p>
            <a:pPr marL="0" indent="0">
              <a:buNone/>
            </a:pPr>
            <a:endParaRPr lang="en-US" sz="1800" i="1" dirty="0"/>
          </a:p>
          <a:p>
            <a:pPr>
              <a:buFont typeface="Wingdings" pitchFamily="2" charset="2"/>
              <a:buChar char="Ø"/>
            </a:pP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19"/>
          <a:stretch/>
        </p:blipFill>
        <p:spPr>
          <a:xfrm>
            <a:off x="5029200" y="1828800"/>
            <a:ext cx="3688773" cy="40075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20121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6600" dirty="0" smtClean="0"/>
              <a:t>Бор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5638800" cy="51816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Назив - </a:t>
            </a:r>
            <a:r>
              <a:rPr lang="la-Latn" sz="1800" i="1" dirty="0"/>
              <a:t>Pinus</a:t>
            </a:r>
            <a:endParaRPr lang="sr-Cyrl-RS" sz="1800" dirty="0" smtClean="0"/>
          </a:p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Породица - </a:t>
            </a:r>
            <a:r>
              <a:rPr lang="en-US" sz="1800" i="1" dirty="0" err="1"/>
              <a:t>Pinaceae</a:t>
            </a:r>
            <a:endParaRPr lang="sr-Cyrl-RS" sz="1800" i="1" dirty="0" smtClean="0"/>
          </a:p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Род - </a:t>
            </a:r>
            <a:r>
              <a:rPr lang="la-Latn" sz="1800" i="1" dirty="0"/>
              <a:t>Pinus</a:t>
            </a:r>
            <a:endParaRPr lang="sr-Cyrl-RS" sz="1800" dirty="0"/>
          </a:p>
          <a:p>
            <a:pPr marL="0" indent="0">
              <a:buNone/>
            </a:pPr>
            <a:endParaRPr lang="sr-Cyrl-RS" sz="1800" dirty="0" smtClean="0"/>
          </a:p>
          <a:p>
            <a:pPr marL="0" indent="0">
              <a:buNone/>
            </a:pPr>
            <a:r>
              <a:rPr lang="ru-RU" sz="1800" dirty="0"/>
              <a:t>Борови су распрострањени у шумским подручјима умереног појаса, већином на северној полулопти, од поларног круга до Гватемале, западне Индије, северне Африке и Индонезије</a:t>
            </a:r>
            <a:r>
              <a:rPr lang="ru-RU" sz="1800" dirty="0" smtClean="0"/>
              <a:t>.</a:t>
            </a:r>
          </a:p>
          <a:p>
            <a:pPr marL="0" indent="0">
              <a:buNone/>
            </a:pPr>
            <a:r>
              <a:rPr lang="ru-RU" sz="1800" dirty="0"/>
              <a:t>Четине се развијају на краткорастима, по 2, 3 или 5 у заједничком прозрачном рукавцу</a:t>
            </a:r>
            <a:r>
              <a:rPr lang="ru-RU" sz="1800" dirty="0" smtClean="0"/>
              <a:t>.</a:t>
            </a:r>
            <a:endParaRPr lang="ru-RU" sz="1800" dirty="0"/>
          </a:p>
          <a:p>
            <a:pPr marL="0" indent="0">
              <a:buNone/>
            </a:pPr>
            <a:r>
              <a:rPr lang="ru-RU" sz="1800" dirty="0"/>
              <a:t>Мушке цвасти су висеће и развијају се у скупинама на врху овогодишњих изданака. Поленова зрнца имају два ваздушна мехурића. Опрашивање се врши </a:t>
            </a:r>
            <a:r>
              <a:rPr lang="ru-RU" sz="1800" dirty="0" smtClean="0"/>
              <a:t>ветром. </a:t>
            </a:r>
            <a:endParaRPr lang="ru-RU" sz="1800" dirty="0"/>
          </a:p>
          <a:p>
            <a:pPr marL="0" indent="0">
              <a:buNone/>
            </a:pPr>
            <a:r>
              <a:rPr lang="ru-RU" sz="1800" dirty="0" smtClean="0"/>
              <a:t>Женске </a:t>
            </a:r>
            <a:r>
              <a:rPr lang="ru-RU" sz="1800" dirty="0"/>
              <a:t>цвасти, које уобичајено зовемо шишарке, обично се развијају под вршним пупољком. </a:t>
            </a:r>
            <a:r>
              <a:rPr lang="ru-RU" sz="1800" dirty="0" smtClean="0"/>
              <a:t>Шишарке </a:t>
            </a:r>
            <a:r>
              <a:rPr lang="ru-RU" sz="1800" dirty="0"/>
              <a:t>су зреле у другој или трећој години. Семе је са криоцетом</a:t>
            </a:r>
            <a:r>
              <a:rPr lang="ru-RU" sz="1800" dirty="0" smtClean="0"/>
              <a:t>.</a:t>
            </a:r>
            <a:endParaRPr lang="ru-RU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209800"/>
            <a:ext cx="2977057" cy="3962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4891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6600" dirty="0"/>
              <a:t>Шумска </a:t>
            </a:r>
            <a:r>
              <a:rPr lang="sr-Cyrl-RS" sz="6600" dirty="0" smtClean="0"/>
              <a:t>љубичица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4343400" cy="51054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Назив - </a:t>
            </a:r>
            <a:r>
              <a:rPr lang="en-US" sz="1800" i="1" dirty="0" smtClean="0"/>
              <a:t>Viola</a:t>
            </a:r>
            <a:r>
              <a:rPr lang="en-US" sz="1800" dirty="0" smtClean="0"/>
              <a:t> </a:t>
            </a:r>
            <a:endParaRPr lang="sr-Cyrl-RS" sz="1800" dirty="0" smtClean="0"/>
          </a:p>
          <a:p>
            <a:pPr>
              <a:buFont typeface="Wingdings" pitchFamily="2" charset="2"/>
              <a:buChar char="Ø"/>
            </a:pPr>
            <a:r>
              <a:rPr lang="sr-Cyrl-RS" sz="1800" dirty="0"/>
              <a:t>Породица - </a:t>
            </a:r>
            <a:r>
              <a:rPr lang="en-US" sz="1800" i="1" dirty="0" err="1" smtClean="0"/>
              <a:t>Violaceae</a:t>
            </a:r>
            <a:endParaRPr lang="sr-Cyrl-RS" sz="1800" dirty="0" smtClean="0"/>
          </a:p>
          <a:p>
            <a:pPr>
              <a:buFont typeface="Wingdings" pitchFamily="2" charset="2"/>
              <a:buChar char="Ø"/>
            </a:pPr>
            <a:r>
              <a:rPr lang="sr-Cyrl-RS" sz="1800" dirty="0"/>
              <a:t>Р</a:t>
            </a:r>
            <a:r>
              <a:rPr lang="sr-Cyrl-RS" sz="1800" dirty="0" smtClean="0"/>
              <a:t>од - </a:t>
            </a:r>
            <a:r>
              <a:rPr lang="en-US" sz="1800" i="1" dirty="0"/>
              <a:t>Viola</a:t>
            </a:r>
            <a:r>
              <a:rPr lang="en-US" sz="1800" dirty="0"/>
              <a:t> </a:t>
            </a:r>
            <a:endParaRPr lang="sr-Cyrl-RS" sz="1800" dirty="0"/>
          </a:p>
          <a:p>
            <a:pPr marL="0" indent="0">
              <a:buNone/>
            </a:pPr>
            <a:endParaRPr lang="sr-Cyrl-RS" sz="1800" dirty="0" smtClean="0"/>
          </a:p>
          <a:p>
            <a:pPr marL="0" indent="0">
              <a:buNone/>
            </a:pPr>
            <a:r>
              <a:rPr lang="ru-RU" sz="1800" dirty="0"/>
              <a:t>Аутохтоно расте на простору Азије и Европе</a:t>
            </a:r>
            <a:r>
              <a:rPr lang="ru-RU" sz="1800" dirty="0" smtClean="0"/>
              <a:t>.</a:t>
            </a:r>
            <a:endParaRPr lang="ru-RU" sz="1800" dirty="0"/>
          </a:p>
          <a:p>
            <a:pPr marL="0" indent="0">
              <a:buNone/>
            </a:pPr>
            <a:r>
              <a:rPr lang="ru-RU" sz="1800" dirty="0" smtClean="0"/>
              <a:t>Честа </a:t>
            </a:r>
            <a:r>
              <a:rPr lang="ru-RU" sz="1800" dirty="0"/>
              <a:t>је у светлим листопадним шумама, ливадама, камењарима и шикарама, у двориштима, у хладу или на отвореном станишту.</a:t>
            </a:r>
          </a:p>
          <a:p>
            <a:pPr marL="0" indent="0">
              <a:buNone/>
            </a:pPr>
            <a:r>
              <a:rPr lang="ru-RU" sz="1800" dirty="0" smtClean="0"/>
              <a:t>Листови </a:t>
            </a:r>
            <a:r>
              <a:rPr lang="ru-RU" sz="1800" dirty="0"/>
              <a:t>се пре свега користе у индустрији парфема. Богати су витамином Ц и пигментом каротеном, па се користе за салату или супу, док се лист, цвет и корен може користити за справљење чаја, код упале горњих дисајних путева</a:t>
            </a:r>
            <a:r>
              <a:rPr lang="ru-RU" sz="1800" dirty="0" smtClean="0"/>
              <a:t>.</a:t>
            </a:r>
            <a:endParaRPr lang="ru-RU" sz="1800" dirty="0"/>
          </a:p>
          <a:p>
            <a:pPr marL="0" indent="0">
              <a:buNone/>
            </a:pPr>
            <a:endParaRPr lang="sr-Cyrl-RS" sz="1800" dirty="0" smtClean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07753" y="1887140"/>
            <a:ext cx="3042915" cy="40572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677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6600" dirty="0" smtClean="0"/>
              <a:t>Бор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48006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Дрво многих врста борова углавном је цењено у столарству, грађевинарству, бродоградњи, али и у резбарству.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Младе </a:t>
            </a:r>
            <a:r>
              <a:rPr lang="ru-RU" sz="1800" dirty="0"/>
              <a:t>четине борова садрже витамин Ц, па се од њих могу справљати чајеви и витамински напици. У неким земљама од мушких цвасти праве се посластице, тако што се оне кандирају умакањем у густи, врући сируп. Семенке борова су по правилу јестиве, али су углавном веома ситне и неиздашне, осим семенки пињола </a:t>
            </a:r>
            <a:r>
              <a:rPr lang="ru-RU" sz="1800" dirty="0" smtClean="0"/>
              <a:t>које </a:t>
            </a:r>
            <a:r>
              <a:rPr lang="ru-RU" sz="1800" dirty="0"/>
              <a:t>су крупне, укусне и користе се као зачин, или се једу сирове попут орашастог воћа, дуж целог Медитерана</a:t>
            </a:r>
            <a:r>
              <a:rPr lang="ru-RU" sz="1800" dirty="0" smtClean="0"/>
              <a:t>.</a:t>
            </a:r>
            <a:endParaRPr lang="ru-RU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905000"/>
            <a:ext cx="3448050" cy="4597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41215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6600" dirty="0" smtClean="0"/>
              <a:t>Јела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4648200" cy="51054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Назив - </a:t>
            </a:r>
            <a:r>
              <a:rPr lang="la-Latn" sz="1800" i="1" dirty="0"/>
              <a:t>Abies</a:t>
            </a:r>
            <a:endParaRPr lang="sr-Cyrl-RS" sz="1800" dirty="0" smtClean="0"/>
          </a:p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Породица - </a:t>
            </a:r>
            <a:r>
              <a:rPr lang="en-US" sz="1800" i="1" dirty="0" err="1" smtClean="0"/>
              <a:t>Pinaceae</a:t>
            </a:r>
            <a:endParaRPr lang="sr-Cyrl-RS" sz="1800" i="1" dirty="0" smtClean="0"/>
          </a:p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Род - </a:t>
            </a:r>
            <a:r>
              <a:rPr lang="la-Latn" sz="1800" i="1" dirty="0" smtClean="0"/>
              <a:t>Abies</a:t>
            </a:r>
            <a:endParaRPr lang="sr-Cyrl-RS" sz="1800" i="1" dirty="0" smtClean="0"/>
          </a:p>
          <a:p>
            <a:pPr marL="0" indent="0">
              <a:buNone/>
            </a:pPr>
            <a:endParaRPr lang="sr-Cyrl-RS" sz="1800" i="1" dirty="0" smtClean="0"/>
          </a:p>
          <a:p>
            <a:pPr marL="0" indent="0">
              <a:buNone/>
            </a:pPr>
            <a:r>
              <a:rPr lang="ru-RU" sz="1800" dirty="0" smtClean="0"/>
              <a:t>Зрела</a:t>
            </a:r>
            <a:r>
              <a:rPr lang="ru-RU" sz="1800" dirty="0"/>
              <a:t> стабла јеле могу достићи висину и до 80 m. Од осталих родова у фамилији борова јеле се разликују карактеристичним лисним ожиљком, начином повезивања </a:t>
            </a:r>
            <a:r>
              <a:rPr lang="ru-RU" sz="1800" dirty="0" smtClean="0"/>
              <a:t>четине </a:t>
            </a:r>
            <a:r>
              <a:rPr lang="ru-RU" sz="1800" dirty="0"/>
              <a:t>са стаблом, као и карактеристикама шишарке.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Ареал </a:t>
            </a:r>
            <a:r>
              <a:rPr lang="ru-RU" sz="1800" dirty="0"/>
              <a:t>рода јела простире се кроз суптропску, умерену и хладну климатску зону северне Земљине хемисфере. Центри </a:t>
            </a:r>
            <a:r>
              <a:rPr lang="ru-RU" sz="1800" dirty="0" smtClean="0"/>
              <a:t>диверзитета</a:t>
            </a:r>
            <a:r>
              <a:rPr lang="ru-RU" sz="1800" dirty="0"/>
              <a:t> </a:t>
            </a:r>
            <a:r>
              <a:rPr lang="ru-RU" sz="1800" dirty="0" smtClean="0"/>
              <a:t>(највећи </a:t>
            </a:r>
            <a:r>
              <a:rPr lang="ru-RU" sz="1800" dirty="0"/>
              <a:t>број врста) налазе се у источној Азији </a:t>
            </a:r>
            <a:r>
              <a:rPr lang="ru-RU" sz="1800" dirty="0" smtClean="0"/>
              <a:t>и </a:t>
            </a:r>
            <a:r>
              <a:rPr lang="ru-RU" sz="1800" dirty="0"/>
              <a:t>западним деловима Северне Америке. Сем ових, додатни центар распростирања рода је југоисточна Европа. </a:t>
            </a:r>
            <a:endParaRPr lang="en-US" sz="1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704109"/>
            <a:ext cx="3779837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4535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6600" dirty="0" smtClean="0"/>
              <a:t>Глог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51816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Назив - </a:t>
            </a:r>
            <a:r>
              <a:rPr lang="en-US" sz="1800" dirty="0"/>
              <a:t> </a:t>
            </a:r>
            <a:r>
              <a:rPr lang="en-US" sz="1800" i="1" dirty="0" err="1"/>
              <a:t>Crataegus</a:t>
            </a:r>
            <a:endParaRPr lang="sr-Cyrl-RS" sz="1800" dirty="0" smtClean="0"/>
          </a:p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Породица - </a:t>
            </a:r>
            <a:r>
              <a:rPr lang="en-US" sz="1800" i="1" dirty="0" err="1"/>
              <a:t>Rosaceae</a:t>
            </a:r>
            <a:endParaRPr lang="sr-Cyrl-RS" sz="1800" i="1" dirty="0" smtClean="0"/>
          </a:p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Род - </a:t>
            </a:r>
            <a:r>
              <a:rPr lang="en-US" sz="1800" i="1" dirty="0" err="1"/>
              <a:t>Crataegus</a:t>
            </a:r>
            <a:endParaRPr lang="sr-Cyrl-RS" sz="1800" dirty="0"/>
          </a:p>
          <a:p>
            <a:pPr marL="0" indent="0">
              <a:buNone/>
            </a:pPr>
            <a:endParaRPr lang="sr-Cyrl-RS" sz="1800" dirty="0"/>
          </a:p>
          <a:p>
            <a:pPr marL="0" indent="0">
              <a:buNone/>
            </a:pPr>
            <a:r>
              <a:rPr lang="ru-RU" sz="1800" dirty="0" smtClean="0"/>
              <a:t>Црвени глог </a:t>
            </a:r>
            <a:r>
              <a:rPr lang="ru-RU" sz="1800" dirty="0"/>
              <a:t>је </a:t>
            </a:r>
            <a:r>
              <a:rPr lang="ru-RU" sz="1800" dirty="0"/>
              <a:t>гранати грм прекривен трновима </a:t>
            </a:r>
            <a:r>
              <a:rPr lang="ru-RU" sz="1800" dirty="0" smtClean="0"/>
              <a:t>висине </a:t>
            </a:r>
            <a:r>
              <a:rPr lang="ru-RU" sz="1800" dirty="0"/>
              <a:t>до 5 </a:t>
            </a:r>
            <a:r>
              <a:rPr lang="ru-RU" sz="1800" dirty="0" smtClean="0"/>
              <a:t>м. Кора </a:t>
            </a:r>
            <a:r>
              <a:rPr lang="ru-RU" sz="1800" dirty="0"/>
              <a:t>стабла се мења од зелене </a:t>
            </a:r>
            <a:r>
              <a:rPr lang="ru-RU" sz="2000" dirty="0"/>
              <a:t>до</a:t>
            </a:r>
            <a:r>
              <a:rPr lang="ru-RU" sz="1800" dirty="0"/>
              <a:t> тамније браон са старошћу грма. Листови су смештени на дугачкој дршци, овалног су облика и имају три режња. Цветови су беличасти, скупљени у главичасту </a:t>
            </a:r>
            <a:r>
              <a:rPr lang="ru-RU" sz="1800" dirty="0" smtClean="0"/>
              <a:t>цваст. Плод </a:t>
            </a:r>
            <a:r>
              <a:rPr lang="ru-RU" sz="1800" dirty="0"/>
              <a:t>је овална црвена бобица, дијаметра око 10 мм на којој се налазе чашични листићи, и носи по пар </a:t>
            </a:r>
            <a:r>
              <a:rPr lang="ru-RU" sz="1800" dirty="0" smtClean="0"/>
              <a:t>семена.</a:t>
            </a:r>
            <a:r>
              <a:rPr lang="ru-RU" sz="1800" baseline="30000" dirty="0"/>
              <a:t> </a:t>
            </a:r>
            <a:endParaRPr lang="ru-RU" sz="1800" baseline="30000" dirty="0" smtClean="0"/>
          </a:p>
          <a:p>
            <a:pPr marL="0" indent="0">
              <a:buNone/>
            </a:pPr>
            <a:r>
              <a:rPr lang="ru-RU" sz="1800" dirty="0" smtClean="0"/>
              <a:t>Бели </a:t>
            </a:r>
            <a:r>
              <a:rPr lang="ru-RU" sz="1800" dirty="0"/>
              <a:t>глог је дрво висине до 8 м, са пуно </a:t>
            </a:r>
            <a:r>
              <a:rPr lang="ru-RU" sz="1800" dirty="0" smtClean="0"/>
              <a:t>трнова.</a:t>
            </a:r>
            <a:r>
              <a:rPr lang="ru-RU" sz="1800" baseline="30000" dirty="0"/>
              <a:t> </a:t>
            </a:r>
            <a:r>
              <a:rPr lang="ru-RU" sz="1800" dirty="0" smtClean="0"/>
              <a:t>Листови </a:t>
            </a:r>
            <a:r>
              <a:rPr lang="ru-RU" sz="1800" dirty="0"/>
              <a:t>као и изданци су прекривени длачицама. Цветови су беличасти али су прашници црвене </a:t>
            </a:r>
            <a:r>
              <a:rPr lang="ru-RU" sz="1800" dirty="0" smtClean="0"/>
              <a:t>боје. </a:t>
            </a:r>
            <a:r>
              <a:rPr lang="ru-RU" sz="1800" dirty="0"/>
              <a:t>Ова врста глога мало касније цвета од Црвеног глога. Плод садржи само једно семе</a:t>
            </a:r>
            <a:r>
              <a:rPr lang="ru-RU" sz="1800" dirty="0" smtClean="0"/>
              <a:t>.</a:t>
            </a:r>
            <a:endParaRPr lang="ru-RU" sz="1800" dirty="0"/>
          </a:p>
          <a:p>
            <a:pPr marL="0" indent="0">
              <a:buNone/>
            </a:pPr>
            <a:r>
              <a:rPr lang="ru-RU" sz="1800" dirty="0" smtClean="0"/>
              <a:t>Расте </a:t>
            </a:r>
            <a:r>
              <a:rPr lang="ru-RU" sz="1800" dirty="0"/>
              <a:t>у Европи. Може се срести на ливадама, шикарама, ивицама шума, каменитим планинама</a:t>
            </a:r>
            <a:r>
              <a:rPr lang="ru-RU" sz="1800" dirty="0" smtClean="0"/>
              <a:t>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3642499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6600" dirty="0" smtClean="0"/>
              <a:t>Глог</a:t>
            </a:r>
            <a:endParaRPr lang="en-US" sz="6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473200"/>
            <a:ext cx="3810000" cy="50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81000" y="1600200"/>
            <a:ext cx="38861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Плод је јестив и често се употребљава за прављење компота, слатка, мармеладе, док се млади изданци и листови користе као </a:t>
            </a:r>
            <a:r>
              <a:rPr lang="ru-RU" dirty="0" smtClean="0"/>
              <a:t>додатак јелима</a:t>
            </a:r>
            <a:r>
              <a:rPr lang="ru-RU" dirty="0"/>
              <a:t>.</a:t>
            </a:r>
          </a:p>
          <a:p>
            <a:r>
              <a:rPr lang="ru-RU" dirty="0"/>
              <a:t>Листови, цветови и </a:t>
            </a:r>
            <a:r>
              <a:rPr lang="ru-RU" dirty="0" smtClean="0"/>
              <a:t>плодови црвеног и</a:t>
            </a:r>
            <a:r>
              <a:rPr lang="ru-RU" dirty="0"/>
              <a:t> белог глога делују благотворно на рад срчаног мишића и код умерено повишеног срчаног притиска, узнемирености.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8686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6600" dirty="0" smtClean="0"/>
              <a:t>Буква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50292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Назив - </a:t>
            </a:r>
            <a:r>
              <a:rPr lang="la-Latn" sz="1800" i="1" dirty="0" smtClean="0"/>
              <a:t>Fagus</a:t>
            </a:r>
            <a:endParaRPr lang="sr-Cyrl-RS" sz="1800" dirty="0" smtClean="0"/>
          </a:p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Породица - </a:t>
            </a:r>
            <a:r>
              <a:rPr lang="en-US" sz="1800" i="1" dirty="0" err="1"/>
              <a:t>Fagaceae</a:t>
            </a:r>
            <a:endParaRPr lang="sr-Cyrl-RS" sz="1800" i="1" dirty="0" smtClean="0"/>
          </a:p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Род - </a:t>
            </a:r>
            <a:r>
              <a:rPr lang="la-Latn" sz="1800" i="1" dirty="0" smtClean="0"/>
              <a:t>Fagus</a:t>
            </a:r>
            <a:endParaRPr lang="sr-Cyrl-RS" sz="1800" i="1" dirty="0" smtClean="0"/>
          </a:p>
          <a:p>
            <a:pPr marL="0" indent="0">
              <a:buNone/>
            </a:pPr>
            <a:endParaRPr lang="sr-Cyrl-RS" sz="1800" i="1" dirty="0" smtClean="0"/>
          </a:p>
          <a:p>
            <a:pPr marL="0" indent="0">
              <a:buNone/>
            </a:pPr>
            <a:r>
              <a:rPr lang="ru-RU" sz="1800" dirty="0"/>
              <a:t>Нарасте до 35 m. Дебљина дебла може бити и преко 1 m прсног промера. Круна је широко заобљена.</a:t>
            </a:r>
          </a:p>
          <a:p>
            <a:pPr marL="0" indent="0">
              <a:buNone/>
            </a:pPr>
            <a:r>
              <a:rPr lang="ru-RU" sz="1800" dirty="0"/>
              <a:t>Корен је у раним стадијумима раста само осовински, док касније израсту и бројни бочни коренови.</a:t>
            </a:r>
          </a:p>
          <a:p>
            <a:pPr marL="0" indent="0">
              <a:buNone/>
            </a:pPr>
            <a:r>
              <a:rPr lang="ru-RU" sz="1800" dirty="0" smtClean="0"/>
              <a:t>Кора</a:t>
            </a:r>
            <a:r>
              <a:rPr lang="ru-RU" sz="1800" dirty="0"/>
              <a:t> </a:t>
            </a:r>
            <a:r>
              <a:rPr lang="ru-RU" sz="1800" dirty="0" smtClean="0"/>
              <a:t>стабла </a:t>
            </a:r>
            <a:r>
              <a:rPr lang="ru-RU" sz="1800" dirty="0"/>
              <a:t>је светлосива (сребрнаста), танка и глатка, док касније добије смеђу обојеност и постане избраздана. </a:t>
            </a:r>
            <a:r>
              <a:rPr lang="ru-RU" sz="1800" dirty="0" smtClean="0"/>
              <a:t>Пупољци</a:t>
            </a:r>
            <a:r>
              <a:rPr lang="ru-RU" sz="1800" dirty="0"/>
              <a:t> </a:t>
            </a:r>
            <a:r>
              <a:rPr lang="ru-RU" sz="1800" dirty="0" smtClean="0"/>
              <a:t>су </a:t>
            </a:r>
            <a:r>
              <a:rPr lang="ru-RU" sz="1800" dirty="0"/>
              <a:t>2 </a:t>
            </a:r>
            <a:r>
              <a:rPr lang="ru-RU" sz="1800" dirty="0" smtClean="0"/>
              <a:t>cm дуги и вретенасти. </a:t>
            </a:r>
            <a:r>
              <a:rPr lang="ru-RU" sz="1800" dirty="0"/>
              <a:t>Изданци су сиви су док касније не добију браон до црвенкасту боју, и ретко лентицелама.  </a:t>
            </a:r>
            <a:r>
              <a:rPr lang="ru-RU" sz="1800" dirty="0" smtClean="0"/>
              <a:t>Листови</a:t>
            </a:r>
            <a:r>
              <a:rPr lang="ru-RU" sz="1800" dirty="0"/>
              <a:t> </a:t>
            </a:r>
            <a:r>
              <a:rPr lang="ru-RU" sz="1800" dirty="0" smtClean="0"/>
              <a:t>су </a:t>
            </a:r>
            <a:r>
              <a:rPr lang="ru-RU" sz="1800" dirty="0"/>
              <a:t>елиптични, дуги 8 cm. Руб листа је таласаст и фино трепавичасто длакав.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/>
              <a:t>Буква је пре свега дрво које се користи у грађевинарству и за израду намештаја; затим и као огревно дрво.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Плод букве </a:t>
            </a:r>
            <a:r>
              <a:rPr lang="ru-RU" sz="1800" dirty="0"/>
              <a:t>је квалитетна храна за узгој </a:t>
            </a:r>
            <a:r>
              <a:rPr lang="ru-RU" sz="1800" dirty="0" smtClean="0"/>
              <a:t>свиња. Јестиве </a:t>
            </a:r>
            <a:r>
              <a:rPr lang="ru-RU" sz="1800" dirty="0"/>
              <a:t>су и семенке</a:t>
            </a:r>
            <a:r>
              <a:rPr lang="ru-RU" sz="1800" dirty="0" smtClean="0"/>
              <a:t>.</a:t>
            </a:r>
          </a:p>
          <a:p>
            <a:pPr marL="0" indent="0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4265041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6600" dirty="0" smtClean="0"/>
              <a:t>Буква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4648200" cy="502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/>
              <a:t>Буква заузима значајно место међу поборницима употребе самониклог јестивог биља у људској исхрани. Лист се може јести (кад је млад) у несташици друге хране, или као укусна и здрава салата. Буквице није добро јести сирове у већој количини, јер садрже алкалоид фагин. Печењем на температури већој од 100 °C, фагин се распада, па се печени плодови могу јести у неограниченој количини. Плод се такође може користити и као замена за кафу, или млевен, као додатак хлебном брашну. Из плода се може цедити јестиво уље. </a:t>
            </a:r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524000"/>
            <a:ext cx="37338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806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7999"/>
          </a:xfrm>
        </p:spPr>
        <p:txBody>
          <a:bodyPr>
            <a:normAutofit/>
          </a:bodyPr>
          <a:lstStyle/>
          <a:p>
            <a:r>
              <a:rPr lang="sr-Cyrl-RS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Крај</a:t>
            </a:r>
            <a:endParaRPr lang="en-US" sz="1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9739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6600" dirty="0" smtClean="0"/>
              <a:t>Паламида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52578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Назив - </a:t>
            </a:r>
            <a:r>
              <a:rPr lang="en-US" sz="1800" i="1" dirty="0" err="1" smtClean="0"/>
              <a:t>Cirsium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arvense</a:t>
            </a:r>
            <a:endParaRPr lang="sr-Cyrl-RS" sz="1800" i="1" dirty="0"/>
          </a:p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Породица - Главочика</a:t>
            </a:r>
          </a:p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Род –</a:t>
            </a:r>
          </a:p>
          <a:p>
            <a:pPr marL="0" indent="0">
              <a:buNone/>
            </a:pPr>
            <a:endParaRPr lang="sr-Cyrl-RS" sz="1800" dirty="0" smtClean="0"/>
          </a:p>
          <a:p>
            <a:pPr marL="0" indent="0">
              <a:buNone/>
            </a:pPr>
            <a:r>
              <a:rPr lang="ru-RU" sz="1800" dirty="0"/>
              <a:t>Паламида је вишегодишња биљка висока 30 до 160 центиметара. Има врло јак коренов систем са пупољцима, из којих се развијају </a:t>
            </a:r>
            <a:r>
              <a:rPr lang="ru-RU" sz="1800" dirty="0" smtClean="0"/>
              <a:t>надземни </a:t>
            </a:r>
            <a:r>
              <a:rPr lang="ru-RU" sz="1800" dirty="0"/>
              <a:t>изданци. Размножава се </a:t>
            </a:r>
            <a:r>
              <a:rPr lang="ru-RU" sz="1800" dirty="0" smtClean="0"/>
              <a:t>изданцима </a:t>
            </a:r>
            <a:r>
              <a:rPr lang="ru-RU" sz="1800" dirty="0"/>
              <a:t>и </a:t>
            </a:r>
            <a:r>
              <a:rPr lang="ru-RU" sz="1800" dirty="0" smtClean="0"/>
              <a:t>семеном. Стабло </a:t>
            </a:r>
            <a:r>
              <a:rPr lang="ru-RU" sz="1800" dirty="0"/>
              <a:t>је усправно и разгранато, почиње расти рано у пролеће. За кратко време може се развити и осеменити. Листови су наизменични, раздељени, имају бодље</a:t>
            </a:r>
            <a:r>
              <a:rPr lang="ru-RU" sz="1800" dirty="0" smtClean="0"/>
              <a:t>.</a:t>
            </a:r>
            <a:endParaRPr lang="ru-RU" sz="1800" dirty="0"/>
          </a:p>
          <a:p>
            <a:pPr marL="0" indent="0">
              <a:buNone/>
            </a:pPr>
            <a:r>
              <a:rPr lang="ru-RU" sz="1800" dirty="0"/>
              <a:t>Цветови су скупљени у главичасте цвасти ружичасте </a:t>
            </a:r>
            <a:r>
              <a:rPr lang="ru-RU" sz="1800" dirty="0" smtClean="0"/>
              <a:t>боје. </a:t>
            </a:r>
            <a:r>
              <a:rPr lang="ru-RU" sz="1800" dirty="0"/>
              <a:t>Цвета лети и у јесен. Даје </a:t>
            </a:r>
            <a:r>
              <a:rPr lang="ru-RU" sz="1800" dirty="0" smtClean="0"/>
              <a:t>просечно </a:t>
            </a:r>
            <a:r>
              <a:rPr lang="ru-RU" sz="1800" dirty="0"/>
              <a:t>4 до 5 хиљада </a:t>
            </a:r>
            <a:r>
              <a:rPr lang="ru-RU" sz="1800" dirty="0" smtClean="0"/>
              <a:t>семенки, клијавости </a:t>
            </a:r>
            <a:r>
              <a:rPr lang="ru-RU" sz="1800" dirty="0"/>
              <a:t>и преко 6 година. Семенке се распростиру </a:t>
            </a:r>
            <a:r>
              <a:rPr lang="ru-RU" sz="1800" dirty="0" smtClean="0"/>
              <a:t>ветром. </a:t>
            </a:r>
            <a:endParaRPr lang="ru-RU" sz="1800" dirty="0"/>
          </a:p>
          <a:p>
            <a:pPr marL="0" indent="0">
              <a:buNone/>
            </a:pPr>
            <a:r>
              <a:rPr lang="ru-RU" sz="1800" dirty="0" smtClean="0"/>
              <a:t>Паламида </a:t>
            </a:r>
            <a:r>
              <a:rPr lang="ru-RU" sz="1800" dirty="0"/>
              <a:t>је врло чест, жилав и штетан коров. Расте на ораницама, у виноградима, воћњацима и на ливадама, а такође и на непољопривредним теренима. </a:t>
            </a:r>
            <a:r>
              <a:rPr lang="ru-RU" sz="1800" dirty="0" smtClean="0"/>
              <a:t>Може </a:t>
            </a:r>
            <a:r>
              <a:rPr lang="ru-RU" sz="1800" dirty="0"/>
              <a:t>се јавити масовно, кад гуши усеве. Расте на дубоким, хумидним и плодним земљиштима. </a:t>
            </a:r>
            <a:endParaRPr lang="ru-RU" sz="1800" dirty="0" smtClean="0"/>
          </a:p>
        </p:txBody>
      </p:sp>
    </p:spTree>
    <p:extLst>
      <p:ext uri="{BB962C8B-B14F-4D97-AF65-F5344CB8AC3E}">
        <p14:creationId xmlns:p14="http://schemas.microsoft.com/office/powerpoint/2010/main" val="173563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6600" dirty="0" smtClean="0"/>
              <a:t>Паламида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 smtClean="0"/>
              <a:t>цлузтдг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600199"/>
            <a:ext cx="3638550" cy="48513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87499"/>
            <a:ext cx="3657600" cy="4876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495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6600" dirty="0" smtClean="0"/>
              <a:t>Нана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51054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Назив - </a:t>
            </a:r>
            <a:r>
              <a:rPr lang="en-US" sz="1800" i="1" dirty="0" err="1"/>
              <a:t>Mentha</a:t>
            </a:r>
            <a:r>
              <a:rPr lang="en-US" sz="1800" i="1" dirty="0"/>
              <a:t> </a:t>
            </a:r>
            <a:r>
              <a:rPr lang="en-US" sz="1800" i="1" dirty="0" err="1"/>
              <a:t>piperita</a:t>
            </a:r>
            <a:endParaRPr lang="sr-Cyrl-RS" sz="1800" i="1" dirty="0" smtClean="0"/>
          </a:p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Породица - </a:t>
            </a:r>
            <a:r>
              <a:rPr lang="en-US" sz="1800" i="1" dirty="0" err="1" smtClean="0"/>
              <a:t>Lamiaceae</a:t>
            </a:r>
            <a:endParaRPr lang="sr-Cyrl-RS" sz="1800" i="1" dirty="0" smtClean="0"/>
          </a:p>
          <a:p>
            <a:pPr>
              <a:buFont typeface="Wingdings" pitchFamily="2" charset="2"/>
              <a:buChar char="Ø"/>
            </a:pPr>
            <a:r>
              <a:rPr lang="sr-Cyrl-RS" sz="1800" dirty="0" smtClean="0"/>
              <a:t>Род - </a:t>
            </a:r>
            <a:r>
              <a:rPr lang="en-US" sz="1800" i="1" dirty="0" err="1" smtClean="0"/>
              <a:t>Mentha</a:t>
            </a:r>
            <a:endParaRPr lang="sr-Cyrl-RS" sz="1800" i="1" dirty="0" smtClean="0"/>
          </a:p>
          <a:p>
            <a:pPr marL="0" indent="0">
              <a:buNone/>
            </a:pPr>
            <a:endParaRPr lang="sr-Cyrl-RS" sz="1800" dirty="0" smtClean="0"/>
          </a:p>
          <a:p>
            <a:pPr marL="0" indent="0">
              <a:buNone/>
            </a:pPr>
            <a:r>
              <a:rPr lang="ru-RU" sz="1800" dirty="0" smtClean="0"/>
              <a:t>Стабљика </a:t>
            </a:r>
            <a:r>
              <a:rPr lang="ru-RU" sz="1800" dirty="0"/>
              <a:t>је висока око 50cm, разграната и четровоугласта. Стабљика, лисне дршке и </a:t>
            </a:r>
            <a:r>
              <a:rPr lang="ru-RU" sz="1800" dirty="0" smtClean="0"/>
              <a:t>нерви су </a:t>
            </a:r>
            <a:r>
              <a:rPr lang="ru-RU" sz="1800" dirty="0"/>
              <a:t>модри или су </a:t>
            </a:r>
            <a:r>
              <a:rPr lang="ru-RU" sz="1800" dirty="0" smtClean="0"/>
              <a:t>љубичасто-црвенкасти</a:t>
            </a:r>
            <a:r>
              <a:rPr lang="ru-RU" sz="1800" dirty="0"/>
              <a:t>.</a:t>
            </a:r>
            <a:r>
              <a:rPr lang="ru-RU" sz="1800" dirty="0" smtClean="0"/>
              <a:t> Листови </a:t>
            </a:r>
            <a:r>
              <a:rPr lang="ru-RU" sz="1800" dirty="0"/>
              <a:t>су дугачки 3-9cm, јајасто-копљасти, танки, с горње стране тамнозелени, а с доње </a:t>
            </a:r>
            <a:r>
              <a:rPr lang="ru-RU" sz="1800" dirty="0" smtClean="0"/>
              <a:t>блеђи.</a:t>
            </a:r>
            <a:r>
              <a:rPr lang="ru-RU" sz="1800" dirty="0"/>
              <a:t> Цветови су ситни, љубичасто-црвени и удружени у вишеспратне пршљенове на горњем делу стабљике и огранка.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Гаји </a:t>
            </a:r>
            <a:r>
              <a:rPr lang="ru-RU" sz="1800" dirty="0"/>
              <a:t>се широм света. Код нас, нарочито у Банату, Бачкој </a:t>
            </a:r>
            <a:r>
              <a:rPr lang="ru-RU" sz="1800" dirty="0" smtClean="0"/>
              <a:t>и централној</a:t>
            </a:r>
            <a:r>
              <a:rPr lang="ru-RU" sz="1800" dirty="0"/>
              <a:t> </a:t>
            </a:r>
            <a:r>
              <a:rPr lang="ru-RU" sz="1800" dirty="0" smtClean="0"/>
              <a:t>Србији</a:t>
            </a:r>
            <a:r>
              <a:rPr lang="ru-RU" sz="1800" dirty="0"/>
              <a:t> </a:t>
            </a:r>
            <a:r>
              <a:rPr lang="ru-RU" sz="1800" dirty="0" smtClean="0"/>
              <a:t>поред</a:t>
            </a:r>
            <a:r>
              <a:rPr lang="ru-RU" sz="1800" dirty="0"/>
              <a:t> </a:t>
            </a:r>
            <a:r>
              <a:rPr lang="ru-RU" sz="1800" dirty="0" smtClean="0"/>
              <a:t>Мораве</a:t>
            </a:r>
            <a:r>
              <a:rPr lang="ru-RU" sz="1800" dirty="0"/>
              <a:t> </a:t>
            </a:r>
            <a:r>
              <a:rPr lang="ru-RU" sz="1800" dirty="0" smtClean="0"/>
              <a:t>и</a:t>
            </a:r>
            <a:r>
              <a:rPr lang="ru-RU" sz="1800" dirty="0"/>
              <a:t> </a:t>
            </a:r>
            <a:r>
              <a:rPr lang="ru-RU" sz="1800" dirty="0" smtClean="0"/>
              <a:t>Саве. </a:t>
            </a:r>
          </a:p>
          <a:p>
            <a:pPr marL="0" indent="0">
              <a:buNone/>
            </a:pPr>
            <a:r>
              <a:rPr lang="ru-RU" sz="1800" dirty="0" smtClean="0"/>
              <a:t>Нана </a:t>
            </a:r>
            <a:r>
              <a:rPr lang="ru-RU" sz="1800" dirty="0"/>
              <a:t>је врло мирисна, нарочито лист, јер у њему има највише етарског </a:t>
            </a:r>
            <a:r>
              <a:rPr lang="ru-RU" sz="1800" dirty="0" smtClean="0"/>
              <a:t>уља. Осим испарљивог уља </a:t>
            </a:r>
            <a:r>
              <a:rPr lang="ru-RU" sz="1800" dirty="0"/>
              <a:t>својственог пријатног мириса који освежава и хлади </a:t>
            </a:r>
            <a:r>
              <a:rPr lang="ru-RU" sz="1800" dirty="0" smtClean="0"/>
              <a:t>у </a:t>
            </a:r>
            <a:r>
              <a:rPr lang="ru-RU" sz="1800" dirty="0"/>
              <a:t>листу има и мало </a:t>
            </a:r>
            <a:r>
              <a:rPr lang="ru-RU" sz="1800" dirty="0" smtClean="0"/>
              <a:t>танина, </a:t>
            </a:r>
            <a:r>
              <a:rPr lang="ru-RU" sz="1800" dirty="0"/>
              <a:t>горких и других корисних састојака, због чега је дејство ове биљке вишеструко, разноврсно, па јој је и примена тако широка</a:t>
            </a:r>
            <a:r>
              <a:rPr lang="ru-RU" sz="1800" dirty="0" smtClean="0"/>
              <a:t>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82957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Cyrl-RS" sz="6600" dirty="0" smtClean="0"/>
              <a:t>Нана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46482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Нана се употребљава као пријатан, благ и нешкодљив лек за умиривање, против гасова, надимања и грчева, против тешког варења, као стомахик, нана улази у састав чајева за лечење жучи. Нанино уље има слаба анестетичка својства и пријатан мирис који освежава, због чега се употребљава и против гађења и повраћања. Раствор уља у алкохолу користи споља против болова од неуралгије, реуматизма и назеба. Нана се не сме кувати, већ само прелити кључалом водом да не изветре лековити састојци. Нана може да буде и одличан зачин.</a:t>
            </a:r>
            <a:endParaRPr lang="sr-Cyrl-RS" sz="1800" dirty="0"/>
          </a:p>
          <a:p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676400"/>
            <a:ext cx="3600450" cy="4800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864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6600" dirty="0" smtClean="0"/>
              <a:t>Мртва коприва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46482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800" dirty="0" smtClean="0"/>
              <a:t>Назив - </a:t>
            </a:r>
            <a:r>
              <a:rPr lang="ru-RU" sz="1800" i="1" dirty="0"/>
              <a:t>Lamium</a:t>
            </a:r>
            <a:endParaRPr lang="ru-RU" sz="1800" dirty="0" smtClean="0"/>
          </a:p>
          <a:p>
            <a:pPr>
              <a:buFont typeface="Wingdings" pitchFamily="2" charset="2"/>
              <a:buChar char="Ø"/>
            </a:pPr>
            <a:r>
              <a:rPr lang="ru-RU" sz="1800" dirty="0" smtClean="0"/>
              <a:t>Породица - </a:t>
            </a:r>
            <a:r>
              <a:rPr lang="en-US" sz="1800" i="1" dirty="0" err="1"/>
              <a:t>Lamiaceae</a:t>
            </a:r>
            <a:endParaRPr lang="ru-RU" sz="1800" i="1" dirty="0" smtClean="0"/>
          </a:p>
          <a:p>
            <a:pPr>
              <a:buFont typeface="Wingdings" pitchFamily="2" charset="2"/>
              <a:buChar char="Ø"/>
            </a:pPr>
            <a:r>
              <a:rPr lang="ru-RU" sz="1800" dirty="0" smtClean="0"/>
              <a:t>Род - </a:t>
            </a:r>
            <a:r>
              <a:rPr lang="ru-RU" sz="1800" i="1" dirty="0" smtClean="0"/>
              <a:t>Lamium</a:t>
            </a:r>
          </a:p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Биљке </a:t>
            </a:r>
            <a:r>
              <a:rPr lang="ru-RU" sz="1800" dirty="0"/>
              <a:t>овод рода расту по шумама, у жбуњу и запуштеним травњацима. Њени листови и други сочни делови се користе у исхрани за припрему салата, супа и других јела. Корен биљке је богат витамином Ц и користи се у исхрани и припреми лековитих напитака. Укус и мирис су слични онима код обичне коприве.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676400"/>
            <a:ext cx="3600450" cy="4800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50358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C32895197BAFF4EB1167A70D3D9DCEF" ma:contentTypeVersion="3" ma:contentTypeDescription="Kreiraj novi dokument." ma:contentTypeScope="" ma:versionID="56d8d1f725881eaedb7face9f4bb733c">
  <xsd:schema xmlns:xsd="http://www.w3.org/2001/XMLSchema" xmlns:xs="http://www.w3.org/2001/XMLSchema" xmlns:p="http://schemas.microsoft.com/office/2006/metadata/properties" xmlns:ns2="4404d642-d8e5-4036-b47f-d51e791c8c97" targetNamespace="http://schemas.microsoft.com/office/2006/metadata/properties" ma:root="true" ma:fieldsID="a70757e400cd6353c6a8fd59cdea19ac" ns2:_="">
    <xsd:import namespace="4404d642-d8e5-4036-b47f-d51e791c8c97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04d642-d8e5-4036-b47f-d51e791c8c97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4404d642-d8e5-4036-b47f-d51e791c8c97" xsi:nil="true"/>
  </documentManagement>
</p:properties>
</file>

<file path=customXml/itemProps1.xml><?xml version="1.0" encoding="utf-8"?>
<ds:datastoreItem xmlns:ds="http://schemas.openxmlformats.org/officeDocument/2006/customXml" ds:itemID="{4294F898-90E6-4691-A67F-5C30F4013BB9}"/>
</file>

<file path=customXml/itemProps2.xml><?xml version="1.0" encoding="utf-8"?>
<ds:datastoreItem xmlns:ds="http://schemas.openxmlformats.org/officeDocument/2006/customXml" ds:itemID="{6696188B-BA5D-4BE4-813B-29ADF6615B88}"/>
</file>

<file path=customXml/itemProps3.xml><?xml version="1.0" encoding="utf-8"?>
<ds:datastoreItem xmlns:ds="http://schemas.openxmlformats.org/officeDocument/2006/customXml" ds:itemID="{F7FBF7B0-DC2A-4D10-BC5A-2E20987F831A}"/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1556</Words>
  <Application>Microsoft Office PowerPoint</Application>
  <PresentationFormat>On-screen Show (4:3)</PresentationFormat>
  <Paragraphs>221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ДИГИТАЛНИ ХЕРБАРИЈУМ</vt:lpstr>
      <vt:lpstr>Зова</vt:lpstr>
      <vt:lpstr>PowerPoint Presentation</vt:lpstr>
      <vt:lpstr>Шумска љубичица</vt:lpstr>
      <vt:lpstr>Паламида</vt:lpstr>
      <vt:lpstr>Паламида</vt:lpstr>
      <vt:lpstr>Нана</vt:lpstr>
      <vt:lpstr>Нана</vt:lpstr>
      <vt:lpstr>Мртва коприва</vt:lpstr>
      <vt:lpstr>Маслачак</vt:lpstr>
      <vt:lpstr>Маслачак</vt:lpstr>
      <vt:lpstr>Маслачак</vt:lpstr>
      <vt:lpstr>Липа</vt:lpstr>
      <vt:lpstr>Липа</vt:lpstr>
      <vt:lpstr>Коприва</vt:lpstr>
      <vt:lpstr>Коприва</vt:lpstr>
      <vt:lpstr>Багрем</vt:lpstr>
      <vt:lpstr>Багрем</vt:lpstr>
      <vt:lpstr>Багрем</vt:lpstr>
      <vt:lpstr>Детелина</vt:lpstr>
      <vt:lpstr>Детелина</vt:lpstr>
      <vt:lpstr>Детелина</vt:lpstr>
      <vt:lpstr>Бела рада</vt:lpstr>
      <vt:lpstr>Бела рада</vt:lpstr>
      <vt:lpstr>Бела рада</vt:lpstr>
      <vt:lpstr>Боквица</vt:lpstr>
      <vt:lpstr>Боквица</vt:lpstr>
      <vt:lpstr>Боквица</vt:lpstr>
      <vt:lpstr>Булка</vt:lpstr>
      <vt:lpstr>Булка</vt:lpstr>
      <vt:lpstr>Јагорчевина</vt:lpstr>
      <vt:lpstr>Јагорчевина</vt:lpstr>
      <vt:lpstr>Јагорчевина</vt:lpstr>
      <vt:lpstr>Бреза</vt:lpstr>
      <vt:lpstr>Бреза</vt:lpstr>
      <vt:lpstr>Бреза</vt:lpstr>
      <vt:lpstr>Храст</vt:lpstr>
      <vt:lpstr>Храст</vt:lpstr>
      <vt:lpstr>Бор</vt:lpstr>
      <vt:lpstr>Бор</vt:lpstr>
      <vt:lpstr>Јела</vt:lpstr>
      <vt:lpstr>Глог</vt:lpstr>
      <vt:lpstr>Глог</vt:lpstr>
      <vt:lpstr>Буква</vt:lpstr>
      <vt:lpstr>Буква</vt:lpstr>
      <vt:lpstr>Крај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Veljko Jelenic</dc:creator>
  <cp:lastModifiedBy>velja1403@gmail.com</cp:lastModifiedBy>
  <cp:revision>44</cp:revision>
  <dcterms:created xsi:type="dcterms:W3CDTF">2006-08-16T00:00:00Z</dcterms:created>
  <dcterms:modified xsi:type="dcterms:W3CDTF">2021-05-10T18:48:30Z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0x010100EC32895197BAFF4EB1167A70D3D9DCEF</vt:lpwstr>
  </property>
</Properties>
</file>